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9" r:id="rId2"/>
    <p:sldId id="260" r:id="rId3"/>
    <p:sldId id="294" r:id="rId4"/>
    <p:sldId id="262" r:id="rId5"/>
    <p:sldId id="263" r:id="rId6"/>
    <p:sldId id="264" r:id="rId7"/>
    <p:sldId id="265" r:id="rId8"/>
    <p:sldId id="266" r:id="rId9"/>
    <p:sldId id="267" r:id="rId10"/>
    <p:sldId id="289" r:id="rId11"/>
    <p:sldId id="268" r:id="rId12"/>
    <p:sldId id="269" r:id="rId13"/>
    <p:sldId id="270" r:id="rId14"/>
    <p:sldId id="290" r:id="rId15"/>
    <p:sldId id="285" r:id="rId16"/>
    <p:sldId id="284" r:id="rId17"/>
    <p:sldId id="271" r:id="rId18"/>
    <p:sldId id="272" r:id="rId19"/>
    <p:sldId id="273" r:id="rId20"/>
    <p:sldId id="274" r:id="rId21"/>
    <p:sldId id="291" r:id="rId22"/>
    <p:sldId id="292" r:id="rId23"/>
    <p:sldId id="293" r:id="rId24"/>
    <p:sldId id="275" r:id="rId25"/>
    <p:sldId id="276" r:id="rId26"/>
    <p:sldId id="279" r:id="rId27"/>
    <p:sldId id="286" r:id="rId28"/>
    <p:sldId id="278" r:id="rId29"/>
    <p:sldId id="287" r:id="rId30"/>
    <p:sldId id="288" r:id="rId31"/>
    <p:sldId id="280" r:id="rId32"/>
    <p:sldId id="281" r:id="rId33"/>
    <p:sldId id="282" r:id="rId34"/>
    <p:sldId id="283" r:id="rId35"/>
    <p:sldId id="29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97D6"/>
    <a:srgbClr val="FFFF66"/>
    <a:srgbClr val="FF0000"/>
    <a:srgbClr val="2672BA"/>
    <a:srgbClr val="C5E0F3"/>
    <a:srgbClr val="F1F1F1"/>
    <a:srgbClr val="8831BD"/>
    <a:srgbClr val="4309E5"/>
  </p:clrMru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/>
    <p:restoredTop sz="92754" autoAdjust="0"/>
  </p:normalViewPr>
  <p:slideViewPr>
    <p:cSldViewPr>
      <p:cViewPr>
        <p:scale>
          <a:sx n="90" d="100"/>
          <a:sy n="90" d="100"/>
        </p:scale>
        <p:origin x="360" y="-72"/>
      </p:cViewPr>
      <p:guideLst>
        <p:guide orient="horz" pos="1008"/>
        <p:guide pos="24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160" y="-11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8523A46-8958-42C2-BD40-594ED8BBD4FE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1620AFD-4577-48D0-9FE6-7B765E2361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016A764-7AE9-4A85-8218-A3C8BDE0237E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pPr lvl="0"/>
            <a:endParaRPr lang="en-US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86008AB-DDF6-4E59-93DE-04EDDD6EE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8C6AA8-3B6E-4518-8B90-976447823B14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CF1536-8DA2-4106-BAF3-D2D0764C2A80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01E89E-F75C-421A-B007-7FD14617F0B9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C36E8-B36A-426D-82C3-1DFD519295D0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7BCDB8-297F-4EBE-88F4-7F13660DC39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146A2E-BCAB-4F36-A11C-1FE8FC056EC7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982176-BD1B-4AE0-B694-95FABB7DAC5C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B44F25-1E96-4A80-98B7-D9D4C36CEF6D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B15A89-819C-431D-BA83-6C18131BD15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838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4D284A3-20D2-4CF9-BFA1-229247A08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" y="0"/>
            <a:ext cx="903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  <a:prstGeom prst="rect">
            <a:avLst/>
          </a:prstGeom>
        </p:spPr>
        <p:txBody>
          <a:bodyPr anchor="b" anchorCtr="0"/>
          <a:lstStyle>
            <a:lvl1pPr algn="r">
              <a:defRPr sz="4000" baseline="0">
                <a:latin typeface="Franklin Gothic Book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Grp="1"/>
          </p:cNvSpPr>
          <p:nvPr>
            <p:ph idx="13"/>
          </p:nvPr>
        </p:nvSpPr>
        <p:spPr>
          <a:xfrm>
            <a:off x="457200" y="15240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6B1C-0524-4094-B678-5992EED9A80A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383B9-2FBD-4848-ADF8-04A238BB6D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1999"/>
            <a:ext cx="8229600" cy="7404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6096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Calibri"/>
              </a:defRPr>
            </a:lvl1pPr>
          </a:lstStyle>
          <a:p>
            <a:pPr>
              <a:defRPr/>
            </a:pPr>
            <a:fld id="{F8F6877A-F850-4B1A-A06F-0243D72A769B}" type="datetimeFigureOut">
              <a:rPr lang="en-US"/>
              <a:pPr>
                <a:defRPr/>
              </a:pPr>
              <a:t>2/27/2012</a:t>
            </a:fld>
            <a:endParaRPr lang="en-US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Calibri"/>
              </a:defRPr>
            </a:lvl1pPr>
          </a:lstStyle>
          <a:p>
            <a:pPr>
              <a:defRPr/>
            </a:pPr>
            <a:fld id="{8B9C951D-6ED1-424F-9E11-3BC592DBB1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 txBox="1">
            <a:spLocks/>
          </p:cNvSpPr>
          <p:nvPr userDrawn="1"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13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13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smtClean="0">
                <a:solidFill>
                  <a:sysClr val="windowText" lastClr="000000"/>
                </a:solidFill>
                <a:latin typeface="Calibri"/>
              </a:rPr>
              <a:t>Click to edit Master text styles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Second level</a:t>
            </a:r>
          </a:p>
          <a:p>
            <a:pPr marL="1143000" lvl="2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Third level</a:t>
            </a:r>
          </a:p>
          <a:p>
            <a:pPr marL="1600200" lvl="3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smtClean="0">
                <a:solidFill>
                  <a:sysClr val="windowText" lastClr="000000"/>
                </a:solidFill>
                <a:latin typeface="Calibri"/>
              </a:rPr>
              <a:t>Fourth level</a:t>
            </a:r>
          </a:p>
          <a:p>
            <a:pPr marL="2057400" lvl="4" indent="-228600" fontAlgn="auto">
              <a:spcBef>
                <a:spcPts val="0"/>
              </a:spcBef>
              <a:spcAft>
                <a:spcPts val="0"/>
              </a:spcAft>
              <a:buFontTx/>
              <a:buChar char="»"/>
              <a:defRPr/>
            </a:pPr>
            <a:r>
              <a:rPr lang="en-US" sz="2000" kern="0">
                <a:solidFill>
                  <a:sysClr val="windowText" lastClr="000000"/>
                </a:solidFill>
                <a:latin typeface="Calibri"/>
              </a:rPr>
              <a:t>Fifth level</a:t>
            </a:r>
            <a:endParaRPr lang="en-US" sz="20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" name="Title 6"/>
          <p:cNvSpPr txBox="1">
            <a:spLocks/>
          </p:cNvSpPr>
          <p:nvPr userDrawn="1"/>
        </p:nvSpPr>
        <p:spPr>
          <a:xfrm>
            <a:off x="457200" y="838200"/>
            <a:ext cx="8229600" cy="6635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smtClean="0">
                <a:latin typeface="Calibri"/>
              </a:rPr>
              <a:t>Click to edit Master title style</a:t>
            </a:r>
            <a:endParaRPr lang="en-US" sz="3600" kern="0" dirty="0"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Calibri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edmodo.com/wp-content/uploads/2011/10/help.edmodo.com" TargetMode="External"/><Relationship Id="rId2" Type="http://schemas.openxmlformats.org/officeDocument/2006/relationships/hyperlink" Target="http://blog.edmodo.com/category/webinar/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blog.edmodo.com/" TargetMode="External"/><Relationship Id="rId4" Type="http://schemas.openxmlformats.org/officeDocument/2006/relationships/hyperlink" Target="http://www.edmodo.com/community/support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ubtitle 2"/>
          <p:cNvSpPr>
            <a:spLocks noGrp="1"/>
          </p:cNvSpPr>
          <p:nvPr>
            <p:ph type="subTitle" idx="1"/>
          </p:nvPr>
        </p:nvSpPr>
        <p:spPr bwMode="auto">
          <a:xfrm>
            <a:off x="2492375" y="5094288"/>
            <a:ext cx="6194425" cy="9255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</a:rPr>
              <a:t>Wilson County Schools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</a:rPr>
              <a:t>High School PD</a:t>
            </a:r>
          </a:p>
        </p:txBody>
      </p:sp>
      <p:sp>
        <p:nvSpPr>
          <p:cNvPr id="51" name="Title 50"/>
          <p:cNvSpPr>
            <a:spLocks noGrp="1"/>
          </p:cNvSpPr>
          <p:nvPr>
            <p:ph type="ctrTitle"/>
          </p:nvPr>
        </p:nvSpPr>
        <p:spPr>
          <a:xfrm>
            <a:off x="1109663" y="3606800"/>
            <a:ext cx="7577137" cy="1470025"/>
          </a:xfrm>
        </p:spPr>
        <p:txBody>
          <a:bodyPr anchor="t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A Guide for Getting Started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Your Profile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663" y="1524000"/>
            <a:ext cx="7145337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7696200" y="685800"/>
            <a:ext cx="1273175" cy="685800"/>
          </a:xfrm>
          <a:prstGeom prst="wedgeRectCallout">
            <a:avLst>
              <a:gd name="adj1" fmla="val -186035"/>
              <a:gd name="adj2" fmla="val 9391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Claim your personal URL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30724" name="Group 11"/>
          <p:cNvGrpSpPr>
            <a:grpSpLocks/>
          </p:cNvGrpSpPr>
          <p:nvPr/>
        </p:nvGrpSpPr>
        <p:grpSpPr bwMode="auto">
          <a:xfrm>
            <a:off x="6400800" y="5181600"/>
            <a:ext cx="1577975" cy="1371600"/>
            <a:chOff x="228600" y="5105401"/>
            <a:chExt cx="1577975" cy="1371599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304800" y="5105401"/>
              <a:ext cx="1501775" cy="1219199"/>
            </a:xfrm>
            <a:prstGeom prst="wedgeRectCallout">
              <a:avLst>
                <a:gd name="adj1" fmla="val -152400"/>
                <a:gd name="adj2" fmla="val 1319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28600" y="5122864"/>
              <a:ext cx="1524000" cy="135413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Add any previous schools you have worked at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30725" name="Group 12"/>
          <p:cNvGrpSpPr>
            <a:grpSpLocks/>
          </p:cNvGrpSpPr>
          <p:nvPr/>
        </p:nvGrpSpPr>
        <p:grpSpPr bwMode="auto">
          <a:xfrm>
            <a:off x="304800" y="3429000"/>
            <a:ext cx="1295400" cy="1219200"/>
            <a:chOff x="152400" y="1725613"/>
            <a:chExt cx="1295400" cy="1474787"/>
          </a:xfrm>
        </p:grpSpPr>
        <p:sp>
          <p:nvSpPr>
            <p:cNvPr id="15" name="Rectangular Callout 17"/>
            <p:cNvSpPr>
              <a:spLocks noChangeArrowheads="1"/>
            </p:cNvSpPr>
            <p:nvPr/>
          </p:nvSpPr>
          <p:spPr bwMode="auto">
            <a:xfrm>
              <a:off x="174625" y="1725613"/>
              <a:ext cx="1273175" cy="1474787"/>
            </a:xfrm>
            <a:prstGeom prst="wedgeRectCallout">
              <a:avLst>
                <a:gd name="adj1" fmla="val 67631"/>
                <a:gd name="adj2" fmla="val -1695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52400" y="1829309"/>
              <a:ext cx="1295400" cy="110801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Tell people about yourself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7" descr="group.jpg"/>
          <p:cNvPicPr>
            <a:picLocks noChangeAspect="1"/>
          </p:cNvPicPr>
          <p:nvPr/>
        </p:nvPicPr>
        <p:blipFill>
          <a:blip r:embed="rId2"/>
          <a:srcRect r="77885"/>
          <a:stretch>
            <a:fillRect/>
          </a:stretch>
        </p:blipFill>
        <p:spPr bwMode="auto">
          <a:xfrm>
            <a:off x="576263" y="2667000"/>
            <a:ext cx="1404937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 Group</a:t>
            </a:r>
          </a:p>
        </p:txBody>
      </p:sp>
      <p:pic>
        <p:nvPicPr>
          <p:cNvPr id="31747" name="Picture 10" descr="CreateGroup.jpg"/>
          <p:cNvPicPr>
            <a:picLocks noChangeAspect="1"/>
          </p:cNvPicPr>
          <p:nvPr/>
        </p:nvPicPr>
        <p:blipFill>
          <a:blip r:embed="rId3"/>
          <a:srcRect l="2396"/>
          <a:stretch>
            <a:fillRect/>
          </a:stretch>
        </p:blipFill>
        <p:spPr bwMode="auto">
          <a:xfrm>
            <a:off x="2743200" y="2743200"/>
            <a:ext cx="32004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12"/>
          <p:cNvSpPr/>
          <p:nvPr/>
        </p:nvSpPr>
        <p:spPr>
          <a:xfrm>
            <a:off x="1371600" y="4724400"/>
            <a:ext cx="609600" cy="3810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1749" name="Picture 23" descr="cod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1400" y="2514600"/>
            <a:ext cx="29464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val 24"/>
          <p:cNvSpPr/>
          <p:nvPr/>
        </p:nvSpPr>
        <p:spPr>
          <a:xfrm>
            <a:off x="6172200" y="3048000"/>
            <a:ext cx="2514600" cy="6096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457200" y="1600200"/>
            <a:ext cx="1752600" cy="762000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1639888"/>
            <a:ext cx="1752600" cy="64611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1. Select Create on groups menu</a:t>
            </a: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3200400" y="1676400"/>
            <a:ext cx="2209800" cy="712788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4200" y="1676400"/>
            <a:ext cx="22098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2. Complete group info</a:t>
            </a:r>
          </a:p>
        </p:txBody>
      </p:sp>
      <p:sp>
        <p:nvSpPr>
          <p:cNvPr id="28" name="Rectangular Callout 17"/>
          <p:cNvSpPr>
            <a:spLocks noChangeArrowheads="1"/>
          </p:cNvSpPr>
          <p:nvPr/>
        </p:nvSpPr>
        <p:spPr bwMode="auto">
          <a:xfrm>
            <a:off x="6324600" y="1676400"/>
            <a:ext cx="2209800" cy="712788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4600" y="1676400"/>
            <a:ext cx="22098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3. Distribute code to group members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 rot="-2046978">
            <a:off x="4648200" y="5105400"/>
            <a:ext cx="4083050" cy="366713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High School PD Group Code: Y21deh</a:t>
            </a:r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auto">
          <a:xfrm rot="-2526682">
            <a:off x="6858000" y="5027613"/>
            <a:ext cx="1585913" cy="1830387"/>
          </a:xfrm>
          <a:prstGeom prst="upArrow">
            <a:avLst>
              <a:gd name="adj1" fmla="val 50000"/>
              <a:gd name="adj2" fmla="val 288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Wilson</a:t>
            </a:r>
          </a:p>
          <a:p>
            <a:pPr algn="ctr"/>
            <a:r>
              <a:rPr lang="en-US"/>
              <a:t>County</a:t>
            </a:r>
          </a:p>
          <a:p>
            <a:pPr algn="ctr"/>
            <a:r>
              <a:rPr lang="en-US"/>
              <a:t>High</a:t>
            </a:r>
          </a:p>
          <a:p>
            <a:pPr algn="ctr"/>
            <a:r>
              <a:rPr lang="en-US"/>
              <a:t>School </a:t>
            </a:r>
          </a:p>
          <a:p>
            <a:pPr algn="ctr"/>
            <a:r>
              <a:rPr lang="en-US"/>
              <a:t>PD</a:t>
            </a:r>
          </a:p>
          <a:p>
            <a:pPr algn="ctr"/>
            <a:r>
              <a:rPr lang="en-US"/>
              <a:t>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26" grpId="0" animBg="1"/>
      <p:bldP spid="16" grpId="0"/>
      <p:bldP spid="27" grpId="0" animBg="1"/>
      <p:bldP spid="20" grpId="0"/>
      <p:bldP spid="28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Student Sign-up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256088" cy="1449388"/>
          </a:xfrm>
          <a:prstGeom prst="rect">
            <a:avLst/>
          </a:prstGeom>
          <a:noFill/>
          <a:ln w="28575">
            <a:solidFill>
              <a:srgbClr val="2672BA"/>
            </a:solidFill>
            <a:miter lim="800000"/>
            <a:headEnd/>
            <a:tailEnd/>
          </a:ln>
        </p:spPr>
      </p:pic>
      <p:sp>
        <p:nvSpPr>
          <p:cNvPr id="32771" name="Rectangular Callout 17"/>
          <p:cNvSpPr>
            <a:spLocks noChangeArrowheads="1"/>
          </p:cNvSpPr>
          <p:nvPr/>
        </p:nvSpPr>
        <p:spPr bwMode="auto">
          <a:xfrm>
            <a:off x="609600" y="2895600"/>
            <a:ext cx="3657600" cy="3657600"/>
          </a:xfrm>
          <a:prstGeom prst="wedgeRectCallout">
            <a:avLst>
              <a:gd name="adj1" fmla="val 64431"/>
              <a:gd name="adj2" fmla="val -65301"/>
            </a:avLst>
          </a:prstGeom>
          <a:solidFill>
            <a:schemeClr val="accent1">
              <a:alpha val="7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orbel" pitchFamily="34" charset="0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101975"/>
            <a:ext cx="35337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17"/>
          <p:cNvSpPr/>
          <p:nvPr/>
        </p:nvSpPr>
        <p:spPr>
          <a:xfrm>
            <a:off x="1066800" y="3429000"/>
            <a:ext cx="18288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ular Callout 17"/>
          <p:cNvSpPr>
            <a:spLocks noChangeArrowheads="1"/>
          </p:cNvSpPr>
          <p:nvPr/>
        </p:nvSpPr>
        <p:spPr bwMode="auto">
          <a:xfrm>
            <a:off x="914400" y="1981200"/>
            <a:ext cx="2209800" cy="788988"/>
          </a:xfrm>
          <a:prstGeom prst="wedgeRectCallout">
            <a:avLst>
              <a:gd name="adj1" fmla="val -5284"/>
              <a:gd name="adj2" fmla="val 11822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8200" y="1981200"/>
            <a:ext cx="23622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Student must have group code to register</a:t>
            </a:r>
          </a:p>
        </p:txBody>
      </p:sp>
      <p:sp>
        <p:nvSpPr>
          <p:cNvPr id="19" name="Oval 18"/>
          <p:cNvSpPr/>
          <p:nvPr/>
        </p:nvSpPr>
        <p:spPr>
          <a:xfrm>
            <a:off x="1066800" y="4343400"/>
            <a:ext cx="28194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ular Callout 17"/>
          <p:cNvSpPr>
            <a:spLocks noChangeArrowheads="1"/>
          </p:cNvSpPr>
          <p:nvPr/>
        </p:nvSpPr>
        <p:spPr bwMode="auto">
          <a:xfrm>
            <a:off x="4419600" y="3886200"/>
            <a:ext cx="1752600" cy="1219200"/>
          </a:xfrm>
          <a:prstGeom prst="wedgeRectCallout">
            <a:avLst>
              <a:gd name="adj1" fmla="val -79491"/>
              <a:gd name="adj2" fmla="val 937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19600" y="3886200"/>
            <a:ext cx="1676400" cy="12001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Students are NOT required to give email address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7" grpId="0"/>
      <p:bldP spid="19" grpId="0" animBg="1"/>
      <p:bldP spid="20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573338"/>
            <a:ext cx="8724900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Manage Groups</a:t>
            </a:r>
          </a:p>
        </p:txBody>
      </p:sp>
      <p:grpSp>
        <p:nvGrpSpPr>
          <p:cNvPr id="33795" name="Group 16"/>
          <p:cNvGrpSpPr>
            <a:grpSpLocks/>
          </p:cNvGrpSpPr>
          <p:nvPr/>
        </p:nvGrpSpPr>
        <p:grpSpPr bwMode="auto">
          <a:xfrm>
            <a:off x="228600" y="5334000"/>
            <a:ext cx="1752600" cy="1066800"/>
            <a:chOff x="533400" y="1752599"/>
            <a:chExt cx="1752600" cy="1066801"/>
          </a:xfrm>
        </p:grpSpPr>
        <p:sp>
          <p:nvSpPr>
            <p:cNvPr id="9" name="Rectangular Callout 17"/>
            <p:cNvSpPr>
              <a:spLocks noChangeArrowheads="1"/>
            </p:cNvSpPr>
            <p:nvPr/>
          </p:nvSpPr>
          <p:spPr bwMode="auto">
            <a:xfrm>
              <a:off x="533400" y="1752599"/>
              <a:ext cx="1752600" cy="1066801"/>
            </a:xfrm>
            <a:prstGeom prst="wedgeRectCallout">
              <a:avLst>
                <a:gd name="adj1" fmla="val -21721"/>
                <a:gd name="adj2" fmla="val -12954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3400" y="1752599"/>
              <a:ext cx="1676400" cy="92392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Create sub-groups within your groups</a:t>
              </a:r>
            </a:p>
          </p:txBody>
        </p:sp>
      </p:grpSp>
      <p:grpSp>
        <p:nvGrpSpPr>
          <p:cNvPr id="33796" name="Group 18"/>
          <p:cNvGrpSpPr>
            <a:grpSpLocks/>
          </p:cNvGrpSpPr>
          <p:nvPr/>
        </p:nvGrpSpPr>
        <p:grpSpPr bwMode="auto">
          <a:xfrm>
            <a:off x="3276600" y="5943600"/>
            <a:ext cx="4267200" cy="762000"/>
            <a:chOff x="2286000" y="5867400"/>
            <a:chExt cx="4648200" cy="762000"/>
          </a:xfrm>
        </p:grpSpPr>
        <p:sp>
          <p:nvSpPr>
            <p:cNvPr id="13" name="Rectangular Callout 17"/>
            <p:cNvSpPr>
              <a:spLocks noChangeArrowheads="1"/>
            </p:cNvSpPr>
            <p:nvPr/>
          </p:nvSpPr>
          <p:spPr bwMode="auto">
            <a:xfrm>
              <a:off x="2286000" y="5867400"/>
              <a:ext cx="4648200" cy="762000"/>
            </a:xfrm>
            <a:prstGeom prst="wedgeRectCallout">
              <a:avLst>
                <a:gd name="adj1" fmla="val 33276"/>
                <a:gd name="adj2" fmla="val -2118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6000" y="5867400"/>
              <a:ext cx="4648200" cy="64611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Access Parent  Codes, award badges and remove members</a:t>
              </a:r>
            </a:p>
          </p:txBody>
        </p:sp>
      </p:grpSp>
      <p:grpSp>
        <p:nvGrpSpPr>
          <p:cNvPr id="33797" name="Group 19"/>
          <p:cNvGrpSpPr>
            <a:grpSpLocks/>
          </p:cNvGrpSpPr>
          <p:nvPr/>
        </p:nvGrpSpPr>
        <p:grpSpPr bwMode="auto">
          <a:xfrm>
            <a:off x="2971800" y="1524000"/>
            <a:ext cx="3276600" cy="914400"/>
            <a:chOff x="1219200" y="1828800"/>
            <a:chExt cx="3276600" cy="685800"/>
          </a:xfrm>
        </p:grpSpPr>
        <p:sp>
          <p:nvSpPr>
            <p:cNvPr id="15" name="Rectangular Callout 17"/>
            <p:cNvSpPr>
              <a:spLocks noChangeArrowheads="1"/>
            </p:cNvSpPr>
            <p:nvPr/>
          </p:nvSpPr>
          <p:spPr bwMode="auto">
            <a:xfrm>
              <a:off x="1219200" y="1828800"/>
              <a:ext cx="3276600" cy="685800"/>
            </a:xfrm>
            <a:prstGeom prst="wedgeRectCallout">
              <a:avLst>
                <a:gd name="adj1" fmla="val 82140"/>
                <a:gd name="adj2" fmla="val 198632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9200" y="1828800"/>
              <a:ext cx="3200400" cy="6465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View grades, reset passwords and set students to “read only”</a:t>
              </a:r>
            </a:p>
          </p:txBody>
        </p:sp>
      </p:grpSp>
      <p:grpSp>
        <p:nvGrpSpPr>
          <p:cNvPr id="33798" name="Group 17"/>
          <p:cNvGrpSpPr>
            <a:grpSpLocks/>
          </p:cNvGrpSpPr>
          <p:nvPr/>
        </p:nvGrpSpPr>
        <p:grpSpPr bwMode="auto">
          <a:xfrm>
            <a:off x="6705600" y="609600"/>
            <a:ext cx="2209800" cy="1447800"/>
            <a:chOff x="5943600" y="1066800"/>
            <a:chExt cx="2209800" cy="1447800"/>
          </a:xfrm>
        </p:grpSpPr>
        <p:pic>
          <p:nvPicPr>
            <p:cNvPr id="337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43600" y="1143000"/>
              <a:ext cx="1933575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7"/>
            <p:cNvSpPr/>
            <p:nvPr/>
          </p:nvSpPr>
          <p:spPr>
            <a:xfrm>
              <a:off x="7010400" y="1066800"/>
              <a:ext cx="1143000" cy="533400"/>
            </a:xfrm>
            <a:prstGeom prst="ellipse">
              <a:avLst/>
            </a:prstGeom>
            <a:noFill/>
            <a:ln w="38100" cmpd="sng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3810000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ular Callout 20"/>
          <p:cNvSpPr/>
          <p:nvPr/>
        </p:nvSpPr>
        <p:spPr>
          <a:xfrm>
            <a:off x="304800" y="5791200"/>
            <a:ext cx="3581400" cy="533400"/>
          </a:xfrm>
          <a:prstGeom prst="wedgeRectCallout">
            <a:avLst>
              <a:gd name="adj1" fmla="val -15490"/>
              <a:gd name="adj2" fmla="val -593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4013" y="4343400"/>
            <a:ext cx="6097587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itle 10"/>
          <p:cNvSpPr>
            <a:spLocks noGrp="1"/>
          </p:cNvSpPr>
          <p:nvPr>
            <p:ph type="title"/>
          </p:nvPr>
        </p:nvSpPr>
        <p:spPr bwMode="auto">
          <a:xfrm>
            <a:off x="457200" y="7620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Badges</a:t>
            </a:r>
          </a:p>
        </p:txBody>
      </p:sp>
      <p:grpSp>
        <p:nvGrpSpPr>
          <p:cNvPr id="34821" name="Group 18"/>
          <p:cNvGrpSpPr>
            <a:grpSpLocks/>
          </p:cNvGrpSpPr>
          <p:nvPr/>
        </p:nvGrpSpPr>
        <p:grpSpPr bwMode="auto">
          <a:xfrm>
            <a:off x="152400" y="5638800"/>
            <a:ext cx="4267200" cy="762000"/>
            <a:chOff x="2286001" y="5867400"/>
            <a:chExt cx="4648200" cy="762000"/>
          </a:xfrm>
        </p:grpSpPr>
        <p:sp>
          <p:nvSpPr>
            <p:cNvPr id="13" name="Rectangular Callout 17"/>
            <p:cNvSpPr>
              <a:spLocks noChangeArrowheads="1"/>
            </p:cNvSpPr>
            <p:nvPr/>
          </p:nvSpPr>
          <p:spPr bwMode="auto">
            <a:xfrm>
              <a:off x="2286001" y="5867400"/>
              <a:ext cx="4648200" cy="762000"/>
            </a:xfrm>
            <a:prstGeom prst="wedgeRectCallout">
              <a:avLst>
                <a:gd name="adj1" fmla="val 118741"/>
                <a:gd name="adj2" fmla="val 299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6001" y="5867400"/>
              <a:ext cx="4648200" cy="64611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Access badges from Group Member list or Student Profile.</a:t>
              </a:r>
            </a:p>
          </p:txBody>
        </p:sp>
      </p:grp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1000125"/>
            <a:ext cx="45688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3" name="Group 16"/>
          <p:cNvGrpSpPr>
            <a:grpSpLocks/>
          </p:cNvGrpSpPr>
          <p:nvPr/>
        </p:nvGrpSpPr>
        <p:grpSpPr bwMode="auto">
          <a:xfrm>
            <a:off x="2133600" y="1524000"/>
            <a:ext cx="1954213" cy="1066800"/>
            <a:chOff x="420329" y="1905000"/>
            <a:chExt cx="1789471" cy="1066800"/>
          </a:xfrm>
        </p:grpSpPr>
        <p:sp>
          <p:nvSpPr>
            <p:cNvPr id="9" name="Rectangular Callout 17"/>
            <p:cNvSpPr>
              <a:spLocks noChangeArrowheads="1"/>
            </p:cNvSpPr>
            <p:nvPr/>
          </p:nvSpPr>
          <p:spPr bwMode="auto">
            <a:xfrm>
              <a:off x="420329" y="1905000"/>
              <a:ext cx="1753129" cy="1066800"/>
            </a:xfrm>
            <a:prstGeom prst="wedgeRectCallout">
              <a:avLst>
                <a:gd name="adj1" fmla="val 104187"/>
                <a:gd name="adj2" fmla="val 16080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3715" y="1949450"/>
              <a:ext cx="1676085" cy="7175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Award Badges to encourage your students.</a:t>
              </a:r>
            </a:p>
          </p:txBody>
        </p:sp>
      </p:grpSp>
      <p:grpSp>
        <p:nvGrpSpPr>
          <p:cNvPr id="34824" name="Group 16"/>
          <p:cNvGrpSpPr>
            <a:grpSpLocks/>
          </p:cNvGrpSpPr>
          <p:nvPr/>
        </p:nvGrpSpPr>
        <p:grpSpPr bwMode="auto">
          <a:xfrm>
            <a:off x="6629400" y="2590800"/>
            <a:ext cx="2362200" cy="1066800"/>
            <a:chOff x="533400" y="1752599"/>
            <a:chExt cx="1752600" cy="1066801"/>
          </a:xfrm>
        </p:grpSpPr>
        <p:sp>
          <p:nvSpPr>
            <p:cNvPr id="19" name="Rectangular Callout 17"/>
            <p:cNvSpPr>
              <a:spLocks noChangeArrowheads="1"/>
            </p:cNvSpPr>
            <p:nvPr/>
          </p:nvSpPr>
          <p:spPr bwMode="auto">
            <a:xfrm>
              <a:off x="533400" y="1752599"/>
              <a:ext cx="1752600" cy="1066801"/>
            </a:xfrm>
            <a:prstGeom prst="wedgeRectCallout">
              <a:avLst>
                <a:gd name="adj1" fmla="val -130043"/>
                <a:gd name="adj2" fmla="val -13242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3400" y="1752599"/>
              <a:ext cx="1676042" cy="92392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Use pre-loaded badges or create your own.</a:t>
              </a:r>
            </a:p>
          </p:txBody>
        </p:sp>
      </p:grpSp>
      <p:sp>
        <p:nvSpPr>
          <p:cNvPr id="22" name="Oval 21"/>
          <p:cNvSpPr/>
          <p:nvPr/>
        </p:nvSpPr>
        <p:spPr>
          <a:xfrm>
            <a:off x="1077913" y="2711450"/>
            <a:ext cx="685800" cy="304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315200" y="5922963"/>
            <a:ext cx="762000" cy="228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783513" y="5062538"/>
            <a:ext cx="609600" cy="228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Parent Sign-up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256088" cy="1449388"/>
          </a:xfrm>
          <a:prstGeom prst="rect">
            <a:avLst/>
          </a:prstGeom>
          <a:noFill/>
          <a:ln w="28575">
            <a:solidFill>
              <a:srgbClr val="2672BA"/>
            </a:solidFill>
            <a:miter lim="800000"/>
            <a:headEnd/>
            <a:tailEnd/>
          </a:ln>
        </p:spPr>
      </p:pic>
      <p:sp>
        <p:nvSpPr>
          <p:cNvPr id="35843" name="Rectangular Callout 17"/>
          <p:cNvSpPr>
            <a:spLocks noChangeArrowheads="1"/>
          </p:cNvSpPr>
          <p:nvPr/>
        </p:nvSpPr>
        <p:spPr bwMode="auto">
          <a:xfrm>
            <a:off x="609600" y="2971800"/>
            <a:ext cx="3657600" cy="3505200"/>
          </a:xfrm>
          <a:prstGeom prst="wedgeRectCallout">
            <a:avLst>
              <a:gd name="adj1" fmla="val 81870"/>
              <a:gd name="adj2" fmla="val -51931"/>
            </a:avLst>
          </a:prstGeom>
          <a:solidFill>
            <a:schemeClr val="accent1">
              <a:alpha val="7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orbe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066800" y="3429000"/>
            <a:ext cx="18288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66800" y="4343400"/>
            <a:ext cx="28194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58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8" y="3028950"/>
            <a:ext cx="35972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7" name="Group 13"/>
          <p:cNvGrpSpPr>
            <a:grpSpLocks/>
          </p:cNvGrpSpPr>
          <p:nvPr/>
        </p:nvGrpSpPr>
        <p:grpSpPr bwMode="auto">
          <a:xfrm>
            <a:off x="838200" y="1981200"/>
            <a:ext cx="2362200" cy="788988"/>
            <a:chOff x="838200" y="1981200"/>
            <a:chExt cx="2362200" cy="788987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914400" y="1981200"/>
              <a:ext cx="2209800" cy="788987"/>
            </a:xfrm>
            <a:prstGeom prst="wedgeRectCallout">
              <a:avLst>
                <a:gd name="adj1" fmla="val -4322"/>
                <a:gd name="adj2" fmla="val 13439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8200" y="1981200"/>
              <a:ext cx="2362200" cy="64611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Calibri"/>
                  <a:cs typeface="Calibri"/>
                </a:rPr>
                <a:t>Parent must have parent code to register</a:t>
              </a:r>
            </a:p>
          </p:txBody>
        </p:sp>
      </p:grpSp>
      <p:sp>
        <p:nvSpPr>
          <p:cNvPr id="35851" name="Text Box 11"/>
          <p:cNvSpPr txBox="1">
            <a:spLocks noChangeArrowheads="1"/>
          </p:cNvSpPr>
          <p:nvPr/>
        </p:nvSpPr>
        <p:spPr bwMode="auto">
          <a:xfrm rot="-1487693">
            <a:off x="4518025" y="3962400"/>
            <a:ext cx="46259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b="1">
                <a:latin typeface="Adolphus" pitchFamily="2" charset="0"/>
              </a:rPr>
              <a:t>You will have a different parent code</a:t>
            </a:r>
          </a:p>
          <a:p>
            <a:pPr algn="ctr"/>
            <a:r>
              <a:rPr lang="en-US" b="1">
                <a:latin typeface="Adolphus" pitchFamily="2" charset="0"/>
              </a:rPr>
              <a:t>for each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2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latin typeface="Calibri" pitchFamily="34" charset="0"/>
              </a:rPr>
              <a:t>Parent View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6700838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791200" y="533400"/>
            <a:ext cx="3124200" cy="914400"/>
          </a:xfrm>
          <a:prstGeom prst="wedgeRectCallout">
            <a:avLst>
              <a:gd name="adj1" fmla="val -9762"/>
              <a:gd name="adj2" fmla="val 12526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533400"/>
            <a:ext cx="29718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Parents receive notifications for student grades, assignments and events</a:t>
            </a:r>
          </a:p>
        </p:txBody>
      </p:sp>
      <p:grpSp>
        <p:nvGrpSpPr>
          <p:cNvPr id="36869" name="Group 10"/>
          <p:cNvGrpSpPr>
            <a:grpSpLocks/>
          </p:cNvGrpSpPr>
          <p:nvPr/>
        </p:nvGrpSpPr>
        <p:grpSpPr bwMode="auto">
          <a:xfrm>
            <a:off x="6629400" y="5029200"/>
            <a:ext cx="2286000" cy="1676400"/>
            <a:chOff x="6629400" y="5029200"/>
            <a:chExt cx="2286000" cy="1676400"/>
          </a:xfrm>
        </p:grpSpPr>
        <p:sp>
          <p:nvSpPr>
            <p:cNvPr id="12" name="Rectangular Callout 17"/>
            <p:cNvSpPr>
              <a:spLocks noChangeArrowheads="1"/>
            </p:cNvSpPr>
            <p:nvPr/>
          </p:nvSpPr>
          <p:spPr bwMode="auto">
            <a:xfrm>
              <a:off x="6629400" y="5029200"/>
              <a:ext cx="2286000" cy="1676400"/>
            </a:xfrm>
            <a:prstGeom prst="wedgeRectCallout">
              <a:avLst>
                <a:gd name="adj1" fmla="val -113555"/>
                <a:gd name="adj2" fmla="val -12302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29400" y="5105400"/>
              <a:ext cx="2286000" cy="157003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only view posts by their student or posts and assignments sent by a teacher (no visibility into other students’ activity)</a:t>
              </a:r>
            </a:p>
          </p:txBody>
        </p:sp>
      </p:grpSp>
      <p:grpSp>
        <p:nvGrpSpPr>
          <p:cNvPr id="36870" name="Group 15"/>
          <p:cNvGrpSpPr>
            <a:grpSpLocks/>
          </p:cNvGrpSpPr>
          <p:nvPr/>
        </p:nvGrpSpPr>
        <p:grpSpPr bwMode="auto">
          <a:xfrm>
            <a:off x="381000" y="4800600"/>
            <a:ext cx="1219200" cy="1752600"/>
            <a:chOff x="0" y="2895600"/>
            <a:chExt cx="1219200" cy="1752600"/>
          </a:xfrm>
        </p:grpSpPr>
        <p:sp>
          <p:nvSpPr>
            <p:cNvPr id="14" name="Rectangular Callout 17"/>
            <p:cNvSpPr>
              <a:spLocks noChangeArrowheads="1"/>
            </p:cNvSpPr>
            <p:nvPr/>
          </p:nvSpPr>
          <p:spPr bwMode="auto">
            <a:xfrm>
              <a:off x="42863" y="2895600"/>
              <a:ext cx="1143000" cy="1752600"/>
            </a:xfrm>
            <a:prstGeom prst="wedgeRectCallout">
              <a:avLst>
                <a:gd name="adj1" fmla="val 14750"/>
                <a:gd name="adj2" fmla="val -13533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0" y="2971800"/>
              <a:ext cx="1219200" cy="157003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send direct messages to teacher and/ or student</a:t>
              </a:r>
            </a:p>
          </p:txBody>
        </p:sp>
      </p:grpSp>
      <p:grpSp>
        <p:nvGrpSpPr>
          <p:cNvPr id="36871" name="Group 16"/>
          <p:cNvGrpSpPr>
            <a:grpSpLocks/>
          </p:cNvGrpSpPr>
          <p:nvPr/>
        </p:nvGrpSpPr>
        <p:grpSpPr bwMode="auto">
          <a:xfrm>
            <a:off x="152400" y="1295400"/>
            <a:ext cx="2286000" cy="868363"/>
            <a:chOff x="228600" y="1600200"/>
            <a:chExt cx="2286000" cy="1738194"/>
          </a:xfrm>
        </p:grpSpPr>
        <p:sp>
          <p:nvSpPr>
            <p:cNvPr id="18" name="Rectangular Callout 17"/>
            <p:cNvSpPr>
              <a:spLocks noChangeArrowheads="1"/>
            </p:cNvSpPr>
            <p:nvPr/>
          </p:nvSpPr>
          <p:spPr bwMode="auto">
            <a:xfrm>
              <a:off x="228600" y="1600200"/>
              <a:ext cx="2286000" cy="1677817"/>
            </a:xfrm>
            <a:prstGeom prst="wedgeRectCallout">
              <a:avLst>
                <a:gd name="adj1" fmla="val 102260"/>
                <a:gd name="adj2" fmla="val -319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8600" y="1676464"/>
              <a:ext cx="2286000" cy="166193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view  only their own students’ grades</a:t>
              </a:r>
            </a:p>
          </p:txBody>
        </p:sp>
      </p:grpSp>
      <p:grpSp>
        <p:nvGrpSpPr>
          <p:cNvPr id="36872" name="Group 22"/>
          <p:cNvGrpSpPr>
            <a:grpSpLocks/>
          </p:cNvGrpSpPr>
          <p:nvPr/>
        </p:nvGrpSpPr>
        <p:grpSpPr bwMode="auto">
          <a:xfrm>
            <a:off x="7086600" y="2895600"/>
            <a:ext cx="1905000" cy="1219200"/>
            <a:chOff x="152400" y="5410200"/>
            <a:chExt cx="1905000" cy="1219200"/>
          </a:xfrm>
        </p:grpSpPr>
        <p:sp>
          <p:nvSpPr>
            <p:cNvPr id="21" name="Rectangular Callout 17"/>
            <p:cNvSpPr>
              <a:spLocks noChangeArrowheads="1"/>
            </p:cNvSpPr>
            <p:nvPr/>
          </p:nvSpPr>
          <p:spPr bwMode="auto">
            <a:xfrm>
              <a:off x="152400" y="5410200"/>
              <a:ext cx="1905000" cy="1219200"/>
            </a:xfrm>
            <a:prstGeom prst="wedgeRectCallout">
              <a:avLst>
                <a:gd name="adj1" fmla="val -68077"/>
                <a:gd name="adj2" fmla="val -25813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8600" y="5486400"/>
              <a:ext cx="1752600" cy="107791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are invited to a group by each of their students’ teachers.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67000"/>
            <a:ext cx="7924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ular Callout 17"/>
          <p:cNvSpPr>
            <a:spLocks noChangeArrowheads="1"/>
          </p:cNvSpPr>
          <p:nvPr/>
        </p:nvSpPr>
        <p:spPr bwMode="auto">
          <a:xfrm>
            <a:off x="228600" y="1676400"/>
            <a:ext cx="3048000" cy="865188"/>
          </a:xfrm>
          <a:prstGeom prst="wedgeRectCallout">
            <a:avLst>
              <a:gd name="adj1" fmla="val 52419"/>
              <a:gd name="adj2" fmla="val 21529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789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Post a Message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4800" y="1676400"/>
            <a:ext cx="28956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Embed videos, attach files, links or any documents from your Edmodo Library collection</a:t>
            </a:r>
          </a:p>
        </p:txBody>
      </p:sp>
      <p:sp>
        <p:nvSpPr>
          <p:cNvPr id="51" name="Rectangular Callout 17"/>
          <p:cNvSpPr>
            <a:spLocks noChangeArrowheads="1"/>
          </p:cNvSpPr>
          <p:nvPr/>
        </p:nvSpPr>
        <p:spPr bwMode="auto">
          <a:xfrm>
            <a:off x="533400" y="5410200"/>
            <a:ext cx="3048000" cy="1093788"/>
          </a:xfrm>
          <a:prstGeom prst="wedgeRectCallout">
            <a:avLst>
              <a:gd name="adj1" fmla="val -4634"/>
              <a:gd name="adj2" fmla="val -10713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600" y="5486400"/>
            <a:ext cx="28956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Send a message to a group, or post direct messages to specific students or teacher connections</a:t>
            </a:r>
          </a:p>
        </p:txBody>
      </p:sp>
      <p:sp>
        <p:nvSpPr>
          <p:cNvPr id="52" name="Rectangular Callout 17"/>
          <p:cNvSpPr>
            <a:spLocks noChangeArrowheads="1"/>
          </p:cNvSpPr>
          <p:nvPr/>
        </p:nvSpPr>
        <p:spPr bwMode="auto">
          <a:xfrm>
            <a:off x="6172200" y="1600200"/>
            <a:ext cx="2590800" cy="865188"/>
          </a:xfrm>
          <a:prstGeom prst="wedgeRectCallout">
            <a:avLst>
              <a:gd name="adj1" fmla="val -28137"/>
              <a:gd name="adj2" fmla="val 7829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48400" y="1701800"/>
            <a:ext cx="2438400" cy="5842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Select to post a note, alert, assignment or poll</a:t>
            </a:r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4191000" y="5257800"/>
            <a:ext cx="3505200" cy="1371600"/>
          </a:xfrm>
          <a:prstGeom prst="wedgeRectCallout">
            <a:avLst>
              <a:gd name="adj1" fmla="val -87788"/>
              <a:gd name="adj2" fmla="val -1237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5391150"/>
            <a:ext cx="32035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4" grpId="0"/>
      <p:bldP spid="51" grpId="0" animBg="1"/>
      <p:bldP spid="22" grpId="0"/>
      <p:bldP spid="52" grpId="0" animBg="1"/>
      <p:bldP spid="53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75" y="1524000"/>
            <a:ext cx="8416925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Edmodo Library</a:t>
            </a:r>
          </a:p>
        </p:txBody>
      </p:sp>
      <p:grpSp>
        <p:nvGrpSpPr>
          <p:cNvPr id="38915" name="Group 12"/>
          <p:cNvGrpSpPr>
            <a:grpSpLocks/>
          </p:cNvGrpSpPr>
          <p:nvPr/>
        </p:nvGrpSpPr>
        <p:grpSpPr bwMode="auto">
          <a:xfrm>
            <a:off x="6781800" y="4724400"/>
            <a:ext cx="2209800" cy="1143000"/>
            <a:chOff x="6019800" y="5791200"/>
            <a:chExt cx="2362200" cy="914400"/>
          </a:xfrm>
        </p:grpSpPr>
        <p:sp>
          <p:nvSpPr>
            <p:cNvPr id="10" name="Rectangular Callout 17"/>
            <p:cNvSpPr>
              <a:spLocks noChangeArrowheads="1"/>
            </p:cNvSpPr>
            <p:nvPr/>
          </p:nvSpPr>
          <p:spPr bwMode="auto">
            <a:xfrm>
              <a:off x="6019800" y="5791200"/>
              <a:ext cx="2362200" cy="914400"/>
            </a:xfrm>
            <a:prstGeom prst="wedgeRectCallout">
              <a:avLst>
                <a:gd name="adj1" fmla="val -67475"/>
                <a:gd name="adj2" fmla="val -38132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172528" y="5943600"/>
              <a:ext cx="2056743" cy="58420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Unlimited Storage,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accessible anywhere!</a:t>
              </a:r>
              <a:endParaRPr lang="en-US" sz="1600" dirty="0">
                <a:latin typeface="Calibri"/>
                <a:cs typeface="Calibri"/>
              </a:endParaRPr>
            </a:p>
          </p:txBody>
        </p:sp>
      </p:grpSp>
      <p:grpSp>
        <p:nvGrpSpPr>
          <p:cNvPr id="38916" name="Group 11"/>
          <p:cNvGrpSpPr>
            <a:grpSpLocks/>
          </p:cNvGrpSpPr>
          <p:nvPr/>
        </p:nvGrpSpPr>
        <p:grpSpPr bwMode="auto">
          <a:xfrm>
            <a:off x="228600" y="4648200"/>
            <a:ext cx="2362200" cy="1077913"/>
            <a:chOff x="457200" y="5410200"/>
            <a:chExt cx="2362200" cy="1077218"/>
          </a:xfrm>
        </p:grpSpPr>
        <p:sp>
          <p:nvSpPr>
            <p:cNvPr id="4" name="Rectangular Callout 17"/>
            <p:cNvSpPr>
              <a:spLocks noChangeArrowheads="1"/>
            </p:cNvSpPr>
            <p:nvPr/>
          </p:nvSpPr>
          <p:spPr bwMode="auto">
            <a:xfrm>
              <a:off x="457200" y="5410200"/>
              <a:ext cx="2362200" cy="913810"/>
            </a:xfrm>
            <a:prstGeom prst="wedgeRectCallout">
              <a:avLst>
                <a:gd name="adj1" fmla="val -19910"/>
                <a:gd name="adj2" fmla="val -9453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5410200"/>
              <a:ext cx="2209800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Organize  library into folders and share files and folders with groups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latin typeface="Calibri"/>
                <a:cs typeface="Calibri"/>
              </a:endParaRPr>
            </a:p>
          </p:txBody>
        </p:sp>
      </p:grpSp>
      <p:grpSp>
        <p:nvGrpSpPr>
          <p:cNvPr id="38917" name="Group 10"/>
          <p:cNvGrpSpPr>
            <a:grpSpLocks/>
          </p:cNvGrpSpPr>
          <p:nvPr/>
        </p:nvGrpSpPr>
        <p:grpSpPr bwMode="auto">
          <a:xfrm>
            <a:off x="3657600" y="674688"/>
            <a:ext cx="2362200" cy="1077912"/>
            <a:chOff x="6324600" y="609600"/>
            <a:chExt cx="2362200" cy="1077218"/>
          </a:xfrm>
        </p:grpSpPr>
        <p:sp>
          <p:nvSpPr>
            <p:cNvPr id="6" name="Rectangular Callout 17"/>
            <p:cNvSpPr>
              <a:spLocks noChangeArrowheads="1"/>
            </p:cNvSpPr>
            <p:nvPr/>
          </p:nvSpPr>
          <p:spPr bwMode="auto">
            <a:xfrm>
              <a:off x="6324600" y="609600"/>
              <a:ext cx="2362200" cy="913811"/>
            </a:xfrm>
            <a:prstGeom prst="wedgeRectCallout">
              <a:avLst>
                <a:gd name="adj1" fmla="val -124791"/>
                <a:gd name="adj2" fmla="val 7401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00800" y="609600"/>
              <a:ext cx="2209800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Upload, store and edit content to your personal library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an Assignment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00" y="1547820"/>
            <a:ext cx="5575300" cy="2566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Homework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4089400"/>
            <a:ext cx="6400800" cy="260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381000" y="4648200"/>
            <a:ext cx="1752600" cy="1752600"/>
          </a:xfrm>
          <a:prstGeom prst="wedgeRectCallout">
            <a:avLst>
              <a:gd name="adj1" fmla="val 104966"/>
              <a:gd name="adj2" fmla="val -300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4770438"/>
            <a:ext cx="1524000" cy="147796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View and grade assignments as students turn them in</a:t>
            </a:r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6781800" y="1524000"/>
            <a:ext cx="1905000" cy="1600200"/>
          </a:xfrm>
          <a:prstGeom prst="wedgeRectCallout">
            <a:avLst>
              <a:gd name="adj1" fmla="val -111937"/>
              <a:gd name="adj2" fmla="val -1229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0" y="1570038"/>
            <a:ext cx="1752600" cy="147796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Click “Load Assignment” to easily pull up a previously given assignment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0"/>
          <p:cNvSpPr>
            <a:spLocks noGrp="1"/>
          </p:cNvSpPr>
          <p:nvPr>
            <p:ph type="title"/>
          </p:nvPr>
        </p:nvSpPr>
        <p:spPr bwMode="auto">
          <a:xfrm>
            <a:off x="457200" y="9906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What is Edmodo?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953000" cy="4495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  <a:buClr>
                <a:srgbClr val="1F497D"/>
              </a:buClr>
              <a:buFontTx/>
              <a:buBlip>
                <a:blip r:embed="rId3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Free social learning network for teachers, students, schools and districts</a:t>
            </a:r>
          </a:p>
          <a:p>
            <a:pPr eaLnBrk="1" hangingPunct="1">
              <a:spcBef>
                <a:spcPct val="0"/>
              </a:spcBef>
              <a:buClr>
                <a:srgbClr val="1F497D"/>
              </a:buClr>
              <a:buFontTx/>
              <a:buBlip>
                <a:blip r:embed="rId3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Provides an engaging platform for blended learning and safe, productive social networking</a:t>
            </a: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1F497D"/>
              </a:buClr>
              <a:buFontTx/>
              <a:buBlip>
                <a:blip r:embed="rId3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 Safe and easy way to: 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z="2000" smtClean="0">
                <a:solidFill>
                  <a:srgbClr val="000000"/>
                </a:solidFill>
                <a:latin typeface="Calibri" pitchFamily="34" charset="0"/>
              </a:rPr>
              <a:t>Connect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z="2000" smtClean="0">
                <a:solidFill>
                  <a:srgbClr val="000000"/>
                </a:solidFill>
                <a:latin typeface="Calibri" pitchFamily="34" charset="0"/>
              </a:rPr>
              <a:t>Exchange ideas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z="2000" smtClean="0">
                <a:solidFill>
                  <a:srgbClr val="000000"/>
                </a:solidFill>
                <a:latin typeface="Calibri" pitchFamily="34" charset="0"/>
              </a:rPr>
              <a:t>Share content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z="2000" smtClean="0">
                <a:solidFill>
                  <a:srgbClr val="000000"/>
                </a:solidFill>
                <a:latin typeface="Calibri" pitchFamily="34" charset="0"/>
              </a:rPr>
              <a:t>Access homework, grades and school notices.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z="2000" smtClean="0">
                <a:solidFill>
                  <a:srgbClr val="000000"/>
                </a:solidFill>
                <a:latin typeface="Calibri" pitchFamily="34" charset="0"/>
              </a:rPr>
              <a:t>Collaborate</a:t>
            </a:r>
          </a:p>
        </p:txBody>
      </p:sp>
      <p:pic>
        <p:nvPicPr>
          <p:cNvPr id="11" name="Picture 10" descr="140px_Math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9900" y="1554163"/>
            <a:ext cx="1027113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3" name="Picture 12" descr="140px_LanguageArts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0" y="44497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4" name="Picture 13" descr="140px_Arts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45100" y="2620963"/>
            <a:ext cx="1573213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5" name="Picture 14" descr="140px_Computer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36322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6" name="Picture 15" descr="140px_SpecialEd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29400" y="20240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7" name="Picture 16" descr="140px_Vocational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35900" y="15541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8" name="Picture 17" descr="140px_Science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75588" y="4525963"/>
            <a:ext cx="1027112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9" name="Picture 18" descr="140px_SocialStudies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12100" y="3154363"/>
            <a:ext cx="941388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Grading Assignments</a:t>
            </a:r>
          </a:p>
        </p:txBody>
      </p:sp>
      <p:pic>
        <p:nvPicPr>
          <p:cNvPr id="4198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8077200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152400" y="5181600"/>
            <a:ext cx="3810000" cy="1447800"/>
          </a:xfrm>
          <a:prstGeom prst="wedgeRectCallout">
            <a:avLst>
              <a:gd name="adj1" fmla="val 34077"/>
              <a:gd name="adj2" fmla="val -9811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6705600" y="3276600"/>
            <a:ext cx="2209800" cy="1447800"/>
          </a:xfrm>
          <a:prstGeom prst="wedgeRectCallout">
            <a:avLst>
              <a:gd name="adj1" fmla="val -100188"/>
              <a:gd name="adj2" fmla="val -2412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5257800"/>
            <a:ext cx="3733800" cy="13239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Comments allow you to provide feedback on assignments and students are notified immediately.  Students can also comment back and a permanent record is kept for reference.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629400" y="3276600"/>
            <a:ext cx="2209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Students can attach documents, links or embed video, avoiding paper or use of thumb drives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 Quiz</a:t>
            </a:r>
          </a:p>
        </p:txBody>
      </p:sp>
      <p:pic>
        <p:nvPicPr>
          <p:cNvPr id="9" name="Picture 8" descr="Screen shot 2011-09-28 at 11.14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727200"/>
            <a:ext cx="5559425" cy="149066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2979670" y="2175257"/>
            <a:ext cx="670438" cy="251460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30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888" y="4267200"/>
            <a:ext cx="8037512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5" name="Group 35"/>
          <p:cNvGrpSpPr>
            <a:grpSpLocks/>
          </p:cNvGrpSpPr>
          <p:nvPr/>
        </p:nvGrpSpPr>
        <p:grpSpPr bwMode="auto">
          <a:xfrm>
            <a:off x="4953000" y="2362200"/>
            <a:ext cx="2209800" cy="990600"/>
            <a:chOff x="6705600" y="3429000"/>
            <a:chExt cx="2209800" cy="990600"/>
          </a:xfrm>
        </p:grpSpPr>
        <p:sp>
          <p:nvSpPr>
            <p:cNvPr id="22" name="Rectangular Callout 17"/>
            <p:cNvSpPr>
              <a:spLocks noChangeArrowheads="1"/>
            </p:cNvSpPr>
            <p:nvPr/>
          </p:nvSpPr>
          <p:spPr bwMode="auto">
            <a:xfrm>
              <a:off x="6705600" y="3429000"/>
              <a:ext cx="2209800" cy="990600"/>
            </a:xfrm>
            <a:prstGeom prst="wedgeRectCallout">
              <a:avLst>
                <a:gd name="adj1" fmla="val -100188"/>
                <a:gd name="adj2" fmla="val -24120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3025" name="TextBox 15"/>
            <p:cNvSpPr>
              <a:spLocks noChangeArrowheads="1"/>
            </p:cNvSpPr>
            <p:nvPr/>
          </p:nvSpPr>
          <p:spPr bwMode="auto">
            <a:xfrm>
              <a:off x="6842756" y="3528536"/>
              <a:ext cx="2072644" cy="738664"/>
            </a:xfrm>
            <a:prstGeom prst="wedgeRectCallout">
              <a:avLst>
                <a:gd name="adj1" fmla="val -20833"/>
                <a:gd name="adj2" fmla="val 62500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Calibri" pitchFamily="34" charset="0"/>
                </a:rPr>
                <a:t>Select to create a new quiz or load a previously created one</a:t>
              </a:r>
            </a:p>
          </p:txBody>
        </p:sp>
      </p:grpSp>
      <p:sp>
        <p:nvSpPr>
          <p:cNvPr id="33" name="Rectangular Callout 17"/>
          <p:cNvSpPr>
            <a:spLocks noChangeArrowheads="1"/>
          </p:cNvSpPr>
          <p:nvPr/>
        </p:nvSpPr>
        <p:spPr bwMode="auto">
          <a:xfrm>
            <a:off x="3657600" y="3810000"/>
            <a:ext cx="1676400" cy="457200"/>
          </a:xfrm>
          <a:prstGeom prst="wedgeRectCallout">
            <a:avLst>
              <a:gd name="adj1" fmla="val 80573"/>
              <a:gd name="adj2" fmla="val 7156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4" name="Rectangular Callout 17"/>
          <p:cNvSpPr>
            <a:spLocks noChangeArrowheads="1"/>
          </p:cNvSpPr>
          <p:nvPr/>
        </p:nvSpPr>
        <p:spPr bwMode="auto">
          <a:xfrm>
            <a:off x="76200" y="3733800"/>
            <a:ext cx="1981200" cy="381000"/>
          </a:xfrm>
          <a:prstGeom prst="wedgeRectCallout">
            <a:avLst>
              <a:gd name="adj1" fmla="val 37200"/>
              <a:gd name="adj2" fmla="val 1189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5" name="Rectangular Callout 17"/>
          <p:cNvSpPr>
            <a:spLocks noChangeArrowheads="1"/>
          </p:cNvSpPr>
          <p:nvPr/>
        </p:nvSpPr>
        <p:spPr bwMode="auto">
          <a:xfrm>
            <a:off x="6172200" y="3505200"/>
            <a:ext cx="2209800" cy="685800"/>
          </a:xfrm>
          <a:prstGeom prst="wedgeRectCallout">
            <a:avLst>
              <a:gd name="adj1" fmla="val -1070"/>
              <a:gd name="adj2" fmla="val 15107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3019" name="TextBox 28"/>
          <p:cNvSpPr txBox="1">
            <a:spLocks noChangeArrowheads="1"/>
          </p:cNvSpPr>
          <p:nvPr/>
        </p:nvSpPr>
        <p:spPr bwMode="auto">
          <a:xfrm>
            <a:off x="6248400" y="3581400"/>
            <a:ext cx="207327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Write directions or a message</a:t>
            </a:r>
          </a:p>
        </p:txBody>
      </p:sp>
      <p:sp>
        <p:nvSpPr>
          <p:cNvPr id="37" name="Rectangular Callout 17"/>
          <p:cNvSpPr>
            <a:spLocks noChangeArrowheads="1"/>
          </p:cNvSpPr>
          <p:nvPr/>
        </p:nvSpPr>
        <p:spPr bwMode="auto">
          <a:xfrm>
            <a:off x="4953000" y="5334000"/>
            <a:ext cx="2209800" cy="685800"/>
          </a:xfrm>
          <a:prstGeom prst="wedgeRectCallout">
            <a:avLst>
              <a:gd name="adj1" fmla="val 49932"/>
              <a:gd name="adj2" fmla="val 720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3021" name="TextBox 31"/>
          <p:cNvSpPr txBox="1">
            <a:spLocks noChangeArrowheads="1"/>
          </p:cNvSpPr>
          <p:nvPr/>
        </p:nvSpPr>
        <p:spPr bwMode="auto">
          <a:xfrm>
            <a:off x="5029200" y="5389563"/>
            <a:ext cx="2073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Allow students to see their results</a:t>
            </a:r>
          </a:p>
        </p:txBody>
      </p:sp>
      <p:sp>
        <p:nvSpPr>
          <p:cNvPr id="43022" name="TextBox 20"/>
          <p:cNvSpPr txBox="1">
            <a:spLocks noChangeArrowheads="1"/>
          </p:cNvSpPr>
          <p:nvPr/>
        </p:nvSpPr>
        <p:spPr bwMode="auto">
          <a:xfrm>
            <a:off x="0" y="3776663"/>
            <a:ext cx="2073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Give the quiz a title</a:t>
            </a:r>
          </a:p>
        </p:txBody>
      </p:sp>
      <p:sp>
        <p:nvSpPr>
          <p:cNvPr id="43023" name="TextBox 25"/>
          <p:cNvSpPr txBox="1">
            <a:spLocks noChangeArrowheads="1"/>
          </p:cNvSpPr>
          <p:nvPr/>
        </p:nvSpPr>
        <p:spPr bwMode="auto">
          <a:xfrm>
            <a:off x="3489325" y="3852863"/>
            <a:ext cx="2073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Set the time limit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14488"/>
            <a:ext cx="8478838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and Add Questions</a:t>
            </a: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6705600" y="4114800"/>
            <a:ext cx="1905000" cy="609600"/>
          </a:xfrm>
          <a:prstGeom prst="wedgeRectCallout">
            <a:avLst>
              <a:gd name="adj1" fmla="val -89256"/>
              <a:gd name="adj2" fmla="val 4119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2971800" y="6096000"/>
            <a:ext cx="2209800" cy="457200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76200" y="3505200"/>
            <a:ext cx="1447800" cy="304800"/>
          </a:xfrm>
          <a:prstGeom prst="wedgeRectCallout">
            <a:avLst>
              <a:gd name="adj1" fmla="val -16364"/>
              <a:gd name="adj2" fmla="val -21636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8" name="Rectangular Callout 17"/>
          <p:cNvSpPr>
            <a:spLocks noChangeArrowheads="1"/>
          </p:cNvSpPr>
          <p:nvPr/>
        </p:nvSpPr>
        <p:spPr bwMode="auto">
          <a:xfrm>
            <a:off x="3886200" y="2667000"/>
            <a:ext cx="1828800" cy="381000"/>
          </a:xfrm>
          <a:prstGeom prst="wedgeRectCallout">
            <a:avLst>
              <a:gd name="adj1" fmla="val -102233"/>
              <a:gd name="adj2" fmla="val -191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Rectangular Callout 17"/>
          <p:cNvSpPr>
            <a:spLocks noChangeArrowheads="1"/>
          </p:cNvSpPr>
          <p:nvPr/>
        </p:nvSpPr>
        <p:spPr bwMode="auto">
          <a:xfrm>
            <a:off x="3505200" y="1981200"/>
            <a:ext cx="1752600" cy="457200"/>
          </a:xfrm>
          <a:prstGeom prst="wedgeRectCallout">
            <a:avLst>
              <a:gd name="adj1" fmla="val -106443"/>
              <a:gd name="adj2" fmla="val -241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4040" name="TextBox 15"/>
          <p:cNvSpPr txBox="1">
            <a:spLocks noChangeArrowheads="1"/>
          </p:cNvSpPr>
          <p:nvPr/>
        </p:nvSpPr>
        <p:spPr bwMode="auto">
          <a:xfrm>
            <a:off x="3352800" y="2062163"/>
            <a:ext cx="207327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Select question type</a:t>
            </a:r>
          </a:p>
        </p:txBody>
      </p:sp>
      <p:sp>
        <p:nvSpPr>
          <p:cNvPr id="44041" name="TextBox 11"/>
          <p:cNvSpPr txBox="1">
            <a:spLocks noChangeArrowheads="1"/>
          </p:cNvSpPr>
          <p:nvPr/>
        </p:nvSpPr>
        <p:spPr bwMode="auto">
          <a:xfrm>
            <a:off x="3717925" y="2708275"/>
            <a:ext cx="2073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Write question</a:t>
            </a:r>
          </a:p>
        </p:txBody>
      </p:sp>
      <p:sp>
        <p:nvSpPr>
          <p:cNvPr id="44042" name="TextBox 17"/>
          <p:cNvSpPr txBox="1">
            <a:spLocks noChangeArrowheads="1"/>
          </p:cNvSpPr>
          <p:nvPr/>
        </p:nvSpPr>
        <p:spPr bwMode="auto">
          <a:xfrm>
            <a:off x="6705600" y="4200525"/>
            <a:ext cx="2073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Write answers and choices</a:t>
            </a:r>
          </a:p>
        </p:txBody>
      </p:sp>
      <p:sp>
        <p:nvSpPr>
          <p:cNvPr id="44043" name="TextBox 20"/>
          <p:cNvSpPr txBox="1">
            <a:spLocks noChangeArrowheads="1"/>
          </p:cNvSpPr>
          <p:nvPr/>
        </p:nvSpPr>
        <p:spPr bwMode="auto">
          <a:xfrm>
            <a:off x="0" y="3511550"/>
            <a:ext cx="1600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Add questions</a:t>
            </a:r>
          </a:p>
        </p:txBody>
      </p:sp>
      <p:sp>
        <p:nvSpPr>
          <p:cNvPr id="44044" name="TextBox 23"/>
          <p:cNvSpPr txBox="1">
            <a:spLocks noChangeArrowheads="1"/>
          </p:cNvSpPr>
          <p:nvPr/>
        </p:nvSpPr>
        <p:spPr bwMode="auto">
          <a:xfrm>
            <a:off x="2955925" y="6137275"/>
            <a:ext cx="2073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Add answer choices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Grading Quizzes</a:t>
            </a:r>
          </a:p>
        </p:txBody>
      </p:sp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66850"/>
            <a:ext cx="50482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9738" y="3209925"/>
            <a:ext cx="720566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ular Callout 17"/>
          <p:cNvSpPr>
            <a:spLocks noChangeArrowheads="1"/>
          </p:cNvSpPr>
          <p:nvPr/>
        </p:nvSpPr>
        <p:spPr bwMode="auto">
          <a:xfrm>
            <a:off x="5486400" y="4114800"/>
            <a:ext cx="1905000" cy="609600"/>
          </a:xfrm>
          <a:prstGeom prst="wedgeRectCallout">
            <a:avLst>
              <a:gd name="adj1" fmla="val 26279"/>
              <a:gd name="adj2" fmla="val 1685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4" name="Rectangular Callout 17"/>
          <p:cNvSpPr>
            <a:spLocks noChangeArrowheads="1"/>
          </p:cNvSpPr>
          <p:nvPr/>
        </p:nvSpPr>
        <p:spPr bwMode="auto">
          <a:xfrm>
            <a:off x="381000" y="4114800"/>
            <a:ext cx="1600200" cy="381000"/>
          </a:xfrm>
          <a:prstGeom prst="wedgeRectCallout">
            <a:avLst>
              <a:gd name="adj1" fmla="val 51183"/>
              <a:gd name="adj2" fmla="val -12346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100013" y="5659438"/>
            <a:ext cx="2286000" cy="990600"/>
          </a:xfrm>
          <a:prstGeom prst="wedgeRectCallout">
            <a:avLst>
              <a:gd name="adj1" fmla="val 45628"/>
              <a:gd name="adj2" fmla="val -11766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4495800" y="1720850"/>
            <a:ext cx="1905000" cy="685800"/>
          </a:xfrm>
          <a:prstGeom prst="wedgeRectCallout">
            <a:avLst>
              <a:gd name="adj1" fmla="val -89814"/>
              <a:gd name="adj2" fmla="val 5979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>
            <a:off x="4495800" y="16764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Post quiz and automatically add scores to gradebook</a:t>
            </a:r>
          </a:p>
        </p:txBody>
      </p:sp>
      <p:sp>
        <p:nvSpPr>
          <p:cNvPr id="46089" name="TextBox 18"/>
          <p:cNvSpPr txBox="1">
            <a:spLocks noChangeArrowheads="1"/>
          </p:cNvSpPr>
          <p:nvPr/>
        </p:nvSpPr>
        <p:spPr bwMode="auto">
          <a:xfrm>
            <a:off x="5181600" y="41656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View number of correct responses by question</a:t>
            </a:r>
          </a:p>
        </p:txBody>
      </p:sp>
      <p:sp>
        <p:nvSpPr>
          <p:cNvPr id="46090" name="TextBox 21"/>
          <p:cNvSpPr txBox="1">
            <a:spLocks noChangeArrowheads="1"/>
          </p:cNvSpPr>
          <p:nvPr/>
        </p:nvSpPr>
        <p:spPr bwMode="auto">
          <a:xfrm>
            <a:off x="0" y="4137025"/>
            <a:ext cx="2362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Sort  by student</a:t>
            </a:r>
          </a:p>
        </p:txBody>
      </p:sp>
      <p:sp>
        <p:nvSpPr>
          <p:cNvPr id="46091" name="TextBox 15"/>
          <p:cNvSpPr txBox="1">
            <a:spLocks noChangeArrowheads="1"/>
          </p:cNvSpPr>
          <p:nvPr/>
        </p:nvSpPr>
        <p:spPr bwMode="auto">
          <a:xfrm>
            <a:off x="0" y="5765800"/>
            <a:ext cx="25146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Select individual students to view their responses, and grade short answer questions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05000"/>
            <a:ext cx="8662988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Gradebook</a:t>
            </a:r>
          </a:p>
        </p:txBody>
      </p:sp>
      <p:grpSp>
        <p:nvGrpSpPr>
          <p:cNvPr id="47107" name="Group 8"/>
          <p:cNvGrpSpPr>
            <a:grpSpLocks/>
          </p:cNvGrpSpPr>
          <p:nvPr/>
        </p:nvGrpSpPr>
        <p:grpSpPr bwMode="auto">
          <a:xfrm>
            <a:off x="5867400" y="990600"/>
            <a:ext cx="2209800" cy="990600"/>
            <a:chOff x="6781800" y="1447800"/>
            <a:chExt cx="2209800" cy="990600"/>
          </a:xfrm>
        </p:grpSpPr>
        <p:sp>
          <p:nvSpPr>
            <p:cNvPr id="4" name="Rectangular Callout 17"/>
            <p:cNvSpPr>
              <a:spLocks noChangeArrowheads="1"/>
            </p:cNvSpPr>
            <p:nvPr/>
          </p:nvSpPr>
          <p:spPr bwMode="auto">
            <a:xfrm>
              <a:off x="6781800" y="1447800"/>
              <a:ext cx="2209800" cy="990600"/>
            </a:xfrm>
            <a:prstGeom prst="wedgeRectCallout">
              <a:avLst>
                <a:gd name="adj1" fmla="val 52398"/>
                <a:gd name="adj2" fmla="val 6455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alibri"/>
                <a:cs typeface="Calibri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58000" y="1524000"/>
              <a:ext cx="2057400" cy="8302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Export option allows you to transfer grades to another program</a:t>
              </a:r>
            </a:p>
          </p:txBody>
        </p:sp>
      </p:grpSp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6858000" y="3733800"/>
            <a:ext cx="2057400" cy="1371600"/>
          </a:xfrm>
          <a:prstGeom prst="wedgeRectCallout">
            <a:avLst>
              <a:gd name="adj1" fmla="val -105561"/>
              <a:gd name="adj2" fmla="val 114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4200" y="3733800"/>
            <a:ext cx="1905000" cy="132397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Scores are updated automatically after each assignment is graded and recorded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18288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Calendar</a:t>
            </a:r>
          </a:p>
        </p:txBody>
      </p:sp>
      <p:pic>
        <p:nvPicPr>
          <p:cNvPr id="4813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00200"/>
            <a:ext cx="754380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638800" y="5181600"/>
            <a:ext cx="2057400" cy="1371600"/>
          </a:xfrm>
          <a:prstGeom prst="wedgeRectCallout">
            <a:avLst>
              <a:gd name="adj1" fmla="val 91284"/>
              <a:gd name="adj2" fmla="val 425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0" y="5257800"/>
            <a:ext cx="1905000" cy="119062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Add class events, school events or view scheduled assignments</a:t>
            </a: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2209800"/>
            <a:ext cx="1066800" cy="1219200"/>
          </a:xfrm>
          <a:prstGeom prst="wedgeRectCallout">
            <a:avLst>
              <a:gd name="adj1" fmla="val 64829"/>
              <a:gd name="adj2" fmla="val -4777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2352675"/>
            <a:ext cx="1066800" cy="92392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Filter by group or view all</a:t>
            </a:r>
          </a:p>
        </p:txBody>
      </p:sp>
      <p:sp>
        <p:nvSpPr>
          <p:cNvPr id="48145" name="Line 17"/>
          <p:cNvSpPr>
            <a:spLocks noChangeShapeType="1"/>
          </p:cNvSpPr>
          <p:nvPr/>
        </p:nvSpPr>
        <p:spPr bwMode="auto">
          <a:xfrm>
            <a:off x="2209800" y="3505200"/>
            <a:ext cx="236220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>
            <a:off x="2362200" y="2667000"/>
            <a:ext cx="38862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8149" name="AutoShape 21"/>
          <p:cNvSpPr>
            <a:spLocks noChangeArrowheads="1"/>
          </p:cNvSpPr>
          <p:nvPr/>
        </p:nvSpPr>
        <p:spPr bwMode="auto">
          <a:xfrm rot="-842174">
            <a:off x="228600" y="5029200"/>
            <a:ext cx="2438400" cy="914400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Notice the color coding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Mobile Access</a:t>
            </a:r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76400"/>
            <a:ext cx="4800600" cy="449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Get updates and notifications on the go with our mobile app available for: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iPhone/ iPod/ iPad</a:t>
            </a:r>
          </a:p>
          <a:p>
            <a:pPr lvl="1" eaLnBrk="1" hangingPunct="1">
              <a:spcBef>
                <a:spcPct val="0"/>
              </a:spcBef>
              <a:buFont typeface="Lucida Grande"/>
              <a:buChar char="−"/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Android devices</a:t>
            </a:r>
          </a:p>
          <a:p>
            <a:pPr eaLnBrk="1" hangingPunct="1">
              <a:spcBef>
                <a:spcPct val="0"/>
              </a:spcBef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Access Edmodo on any mobile browser at m.edmodo.com</a:t>
            </a:r>
          </a:p>
        </p:txBody>
      </p:sp>
      <p:pic>
        <p:nvPicPr>
          <p:cNvPr id="49155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4300" y="1143000"/>
            <a:ext cx="22463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590800"/>
            <a:ext cx="20462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4"/>
          <p:cNvSpPr>
            <a:spLocks noGrp="1"/>
          </p:cNvSpPr>
          <p:nvPr>
            <p:ph type="ctrTitle"/>
          </p:nvPr>
        </p:nvSpPr>
        <p:spPr bwMode="auto">
          <a:xfrm>
            <a:off x="1109663" y="3606800"/>
            <a:ext cx="7577137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mtClean="0">
                <a:latin typeface="Franklin Gothic Book" pitchFamily="34" charset="0"/>
              </a:rPr>
              <a:t>Professional Development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Content and Subject Area Communities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42962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03" name="Group 11"/>
          <p:cNvGrpSpPr>
            <a:grpSpLocks/>
          </p:cNvGrpSpPr>
          <p:nvPr/>
        </p:nvGrpSpPr>
        <p:grpSpPr bwMode="auto">
          <a:xfrm>
            <a:off x="7391400" y="2057400"/>
            <a:ext cx="1600200" cy="2057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-78060"/>
                <a:gd name="adj2" fmla="val -977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600"/>
              <a:ext cx="1524000" cy="181610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Follow subject and content communities to connect and share best practices with other teachers</a:t>
              </a:r>
            </a:p>
          </p:txBody>
        </p:sp>
      </p:grpSp>
      <p:grpSp>
        <p:nvGrpSpPr>
          <p:cNvPr id="51204" name="Group 12"/>
          <p:cNvGrpSpPr>
            <a:grpSpLocks/>
          </p:cNvGrpSpPr>
          <p:nvPr/>
        </p:nvGrpSpPr>
        <p:grpSpPr bwMode="auto">
          <a:xfrm>
            <a:off x="152400" y="4114800"/>
            <a:ext cx="1600200" cy="1600200"/>
            <a:chOff x="7391400" y="2057400"/>
            <a:chExt cx="1600200" cy="2057400"/>
          </a:xfrm>
        </p:grpSpPr>
        <p:sp>
          <p:nvSpPr>
            <p:cNvPr id="14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171109"/>
                <a:gd name="adj2" fmla="val 4138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1400" y="2132920"/>
              <a:ext cx="1524000" cy="132465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Access digital content to support classroom instruction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200400"/>
            <a:ext cx="5722938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63575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17539C"/>
                </a:solidFill>
              </a:rPr>
              <a:t>School and District Communities (for </a:t>
            </a:r>
            <a:r>
              <a:rPr lang="en-US" sz="3200" dirty="0" err="1" smtClean="0">
                <a:solidFill>
                  <a:srgbClr val="17539C"/>
                </a:solidFill>
              </a:rPr>
              <a:t>subdomains</a:t>
            </a:r>
            <a:r>
              <a:rPr lang="en-US" sz="3200" dirty="0" smtClean="0">
                <a:solidFill>
                  <a:srgbClr val="17539C"/>
                </a:solidFill>
              </a:rPr>
              <a:t>)</a:t>
            </a:r>
            <a:endParaRPr lang="en-US" sz="3200" dirty="0">
              <a:solidFill>
                <a:srgbClr val="17539C"/>
              </a:solidFill>
            </a:endParaRPr>
          </a:p>
        </p:txBody>
      </p:sp>
      <p:grpSp>
        <p:nvGrpSpPr>
          <p:cNvPr id="52227" name="Group 11"/>
          <p:cNvGrpSpPr>
            <a:grpSpLocks/>
          </p:cNvGrpSpPr>
          <p:nvPr/>
        </p:nvGrpSpPr>
        <p:grpSpPr bwMode="auto">
          <a:xfrm>
            <a:off x="6096000" y="4648200"/>
            <a:ext cx="1600200" cy="1295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-89356"/>
                <a:gd name="adj2" fmla="val -376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040"/>
              <a:ext cx="1524000" cy="107660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Encourage school and district-wide communication</a:t>
              </a:r>
            </a:p>
          </p:txBody>
        </p:sp>
      </p:grpSp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7538" y="1371600"/>
            <a:ext cx="33702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1524000"/>
            <a:ext cx="43735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230" name="Group 11"/>
          <p:cNvGrpSpPr>
            <a:grpSpLocks/>
          </p:cNvGrpSpPr>
          <p:nvPr/>
        </p:nvGrpSpPr>
        <p:grpSpPr bwMode="auto">
          <a:xfrm>
            <a:off x="304800" y="1600200"/>
            <a:ext cx="1600200" cy="1295400"/>
            <a:chOff x="7010400" y="1452282"/>
            <a:chExt cx="1600200" cy="2057400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7010400" y="1452282"/>
              <a:ext cx="1600200" cy="2057400"/>
            </a:xfrm>
            <a:prstGeom prst="wedgeRectCallout">
              <a:avLst>
                <a:gd name="adj1" fmla="val 97355"/>
                <a:gd name="adj2" fmla="val -2537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86600" y="1694329"/>
              <a:ext cx="1524000" cy="171197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Schedule school and district-wide meetings and events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228600" y="6553200"/>
            <a:ext cx="19637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>
                <a:latin typeface="Calibri" pitchFamily="34" charset="0"/>
              </a:rPr>
              <a:t>Note: Image reflects data as of Oct’11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533400" y="1241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b="1" smtClean="0">
                <a:latin typeface="Calibri" pitchFamily="34" charset="0"/>
              </a:rPr>
              <a:t>Founded in late 2008, now transforming classrooms for millions of users worldwide</a:t>
            </a:r>
          </a:p>
        </p:txBody>
      </p:sp>
      <p:pic>
        <p:nvPicPr>
          <p:cNvPr id="18435" name="Picture 4" descr="UserMap_Oct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47850"/>
            <a:ext cx="78390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30988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250" name="Group 11"/>
          <p:cNvGrpSpPr>
            <a:grpSpLocks/>
          </p:cNvGrpSpPr>
          <p:nvPr/>
        </p:nvGrpSpPr>
        <p:grpSpPr bwMode="auto">
          <a:xfrm>
            <a:off x="4572000" y="1219200"/>
            <a:ext cx="2982913" cy="1295400"/>
            <a:chOff x="6723185" y="-847166"/>
            <a:chExt cx="1606062" cy="2057401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6723185" y="-847166"/>
              <a:ext cx="1600079" cy="2057401"/>
            </a:xfrm>
            <a:prstGeom prst="wedgeRectCallout">
              <a:avLst>
                <a:gd name="adj1" fmla="val -140519"/>
                <a:gd name="adj2" fmla="val 12729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05240" y="-605119"/>
              <a:ext cx="1524007" cy="171198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Select “Professional Development” as Subject area and distribute group code to attendees</a:t>
              </a:r>
            </a:p>
          </p:txBody>
        </p:sp>
      </p:grpSp>
      <p:sp>
        <p:nvSpPr>
          <p:cNvPr id="5325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Creating a PD Group</a:t>
            </a:r>
          </a:p>
        </p:txBody>
      </p:sp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200400"/>
            <a:ext cx="520065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253" name="Group 11"/>
          <p:cNvGrpSpPr>
            <a:grpSpLocks/>
          </p:cNvGrpSpPr>
          <p:nvPr/>
        </p:nvGrpSpPr>
        <p:grpSpPr bwMode="auto">
          <a:xfrm>
            <a:off x="1219200" y="5410200"/>
            <a:ext cx="1600200" cy="1295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171774"/>
                <a:gd name="adj2" fmla="val -8857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040"/>
              <a:ext cx="1524000" cy="171197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Post discussion questions, polls and training materials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Content Placeholder 1"/>
          <p:cNvSpPr>
            <a:spLocks noGrp="1"/>
          </p:cNvSpPr>
          <p:nvPr>
            <p:ph sz="half" idx="1"/>
          </p:nvPr>
        </p:nvSpPr>
        <p:spPr bwMode="auto">
          <a:xfrm>
            <a:off x="457200" y="1524000"/>
            <a:ext cx="8077200" cy="5181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Encourage students to create their own accounts to ensure password safety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After all students join your group, lock the group code to prevent others from joining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Monitor group membership to ensure only students in your group have joined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Educate students on proper online etiquette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Use “Read-Only” status to curb inappropriate behavior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Always log in though your subdomain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</a:pPr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4274" name="Title 3"/>
          <p:cNvSpPr>
            <a:spLocks noGrp="1"/>
          </p:cNvSpPr>
          <p:nvPr>
            <p:ph type="title"/>
          </p:nvPr>
        </p:nvSpPr>
        <p:spPr bwMode="auto">
          <a:xfrm>
            <a:off x="381000" y="838200"/>
            <a:ext cx="82296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Best Practices for Safe Networking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12950"/>
            <a:ext cx="7924800" cy="4464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Complete your profile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Create a group, post group code and invite students.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Post class materials and initial discussion questions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Share group code with parents!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Join a subject or content community to make connections and access material for the classroom</a:t>
            </a: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5298" name="Oval 4"/>
          <p:cNvSpPr>
            <a:spLocks noChangeArrowheads="1"/>
          </p:cNvSpPr>
          <p:nvPr/>
        </p:nvSpPr>
        <p:spPr bwMode="auto">
          <a:xfrm>
            <a:off x="533400" y="18288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1</a:t>
            </a:r>
          </a:p>
        </p:txBody>
      </p:sp>
      <p:sp>
        <p:nvSpPr>
          <p:cNvPr id="55299" name="Oval 5"/>
          <p:cNvSpPr>
            <a:spLocks noChangeArrowheads="1"/>
          </p:cNvSpPr>
          <p:nvPr/>
        </p:nvSpPr>
        <p:spPr bwMode="auto">
          <a:xfrm>
            <a:off x="533400" y="28194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2</a:t>
            </a:r>
          </a:p>
        </p:txBody>
      </p:sp>
      <p:sp>
        <p:nvSpPr>
          <p:cNvPr id="55300" name="Oval 6"/>
          <p:cNvSpPr>
            <a:spLocks noChangeArrowheads="1"/>
          </p:cNvSpPr>
          <p:nvPr/>
        </p:nvSpPr>
        <p:spPr bwMode="auto">
          <a:xfrm>
            <a:off x="519113" y="3825875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3</a:t>
            </a:r>
          </a:p>
        </p:txBody>
      </p:sp>
      <p:sp>
        <p:nvSpPr>
          <p:cNvPr id="55301" name="Title 3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First Steps for Getting Started</a:t>
            </a:r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>
            <a:off x="533400" y="48006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4</a:t>
            </a:r>
          </a:p>
        </p:txBody>
      </p:sp>
      <p:sp>
        <p:nvSpPr>
          <p:cNvPr id="55304" name="Oval 6"/>
          <p:cNvSpPr>
            <a:spLocks noChangeArrowheads="1"/>
          </p:cNvSpPr>
          <p:nvPr/>
        </p:nvSpPr>
        <p:spPr bwMode="auto">
          <a:xfrm>
            <a:off x="533400" y="56388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403350"/>
            <a:ext cx="7696200" cy="3930650"/>
          </a:xfrm>
        </p:spPr>
        <p:txBody>
          <a:bodyPr/>
          <a:lstStyle/>
          <a:p>
            <a:pPr marL="419100" indent="-419100" eaLnBrk="1" fontAlgn="auto" hangingPunct="1">
              <a:spcBef>
                <a:spcPts val="500"/>
              </a:spcBef>
              <a:spcAft>
                <a:spcPts val="0"/>
              </a:spcAft>
              <a:buSzPct val="99000"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Join Weekly </a:t>
            </a:r>
            <a:r>
              <a:rPr lang="en-US" dirty="0" err="1" smtClean="0">
                <a:solidFill>
                  <a:sysClr val="windowText" lastClr="000000"/>
                </a:solidFill>
              </a:rPr>
              <a:t>Edmodo</a:t>
            </a:r>
            <a:r>
              <a:rPr lang="en-US" dirty="0" smtClean="0">
                <a:solidFill>
                  <a:sysClr val="windowText" lastClr="000000"/>
                </a:solidFill>
              </a:rPr>
              <a:t> Webinars: </a:t>
            </a:r>
            <a:r>
              <a:rPr lang="en-US" dirty="0" smtClean="0">
                <a:solidFill>
                  <a:sysClr val="windowText" lastClr="000000"/>
                </a:solidFill>
                <a:hlinkClick r:id="rId2"/>
              </a:rPr>
              <a:t>http://blog.edmodo.com/category/webinar/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Explore resources in the Help Center:</a:t>
            </a: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 smtClean="0">
                <a:solidFill>
                  <a:sysClr val="windowText" lastClr="000000"/>
                </a:solidFill>
                <a:hlinkClick r:id="rId3" action="ppaction://hlinkfile"/>
              </a:rPr>
              <a:t>help.edmodo.com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Lucida Grande" charset="0"/>
              <a:buChar char="-"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Ask the Edmodo Support Community: </a:t>
            </a:r>
            <a:r>
              <a:rPr lang="en-US" dirty="0" smtClean="0">
                <a:solidFill>
                  <a:sysClr val="windowText" lastClr="000000"/>
                </a:solidFill>
                <a:hlinkClick r:id="rId4"/>
              </a:rPr>
              <a:t>http://www.edmodo.com/community/support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Follow </a:t>
            </a:r>
            <a:r>
              <a:rPr lang="en-US" dirty="0" smtClean="0">
                <a:solidFill>
                  <a:sysClr val="windowText" lastClr="000000"/>
                </a:solidFill>
                <a:hlinkClick r:id="rId5"/>
              </a:rPr>
              <a:t>http://blog.edmodo.com/ </a:t>
            </a:r>
            <a:r>
              <a:rPr lang="en-US" dirty="0" smtClean="0">
                <a:solidFill>
                  <a:sysClr val="windowText" lastClr="000000"/>
                </a:solidFill>
              </a:rPr>
              <a:t>for more ways to use Edmodo in the classroom.</a:t>
            </a: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eaLnBrk="1" fontAlgn="auto" hangingPunct="1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 sz="20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6322" name="Oval 4"/>
          <p:cNvSpPr>
            <a:spLocks noChangeArrowheads="1"/>
          </p:cNvSpPr>
          <p:nvPr/>
        </p:nvSpPr>
        <p:spPr bwMode="auto">
          <a:xfrm>
            <a:off x="519113" y="19812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1</a:t>
            </a:r>
          </a:p>
        </p:txBody>
      </p:sp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519113" y="32766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2</a:t>
            </a:r>
          </a:p>
        </p:txBody>
      </p:sp>
      <p:sp>
        <p:nvSpPr>
          <p:cNvPr id="56324" name="Oval 6"/>
          <p:cNvSpPr>
            <a:spLocks noChangeArrowheads="1"/>
          </p:cNvSpPr>
          <p:nvPr/>
        </p:nvSpPr>
        <p:spPr bwMode="auto">
          <a:xfrm>
            <a:off x="519113" y="45720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3</a:t>
            </a:r>
          </a:p>
        </p:txBody>
      </p:sp>
      <p:sp>
        <p:nvSpPr>
          <p:cNvPr id="56325" name="Title 3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Classroom Integration and Support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533400" y="57150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3"/>
          <p:cNvSpPr>
            <a:spLocks noGrp="1"/>
          </p:cNvSpPr>
          <p:nvPr>
            <p:ph type="title"/>
          </p:nvPr>
        </p:nvSpPr>
        <p:spPr bwMode="auto">
          <a:xfrm>
            <a:off x="914400" y="2819400"/>
            <a:ext cx="71628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What questions do you have?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33400" y="2209800"/>
            <a:ext cx="7467600" cy="533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1600" i="1" smtClean="0">
                <a:solidFill>
                  <a:srgbClr val="8831BD"/>
                </a:solidFill>
                <a:latin typeface="Calibri" pitchFamily="34" charset="0"/>
              </a:rPr>
              <a:t>This powerpoint is modified from the original posted on the help.edmodo.com page.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0"/>
          <p:cNvSpPr>
            <a:spLocks noGrp="1"/>
          </p:cNvSpPr>
          <p:nvPr>
            <p:ph type="title"/>
          </p:nvPr>
        </p:nvSpPr>
        <p:spPr bwMode="auto">
          <a:xfrm>
            <a:off x="457200" y="9366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Security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4953000" cy="4953000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Closed environment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No private </a:t>
            </a:r>
            <a:r>
              <a:rPr sz="2400" dirty="0" smtClean="0">
                <a:latin typeface="Calibri" pitchFamily="34" charset="0"/>
                <a:cs typeface="Calibri" pitchFamily="34" charset="0"/>
              </a:rPr>
              <a:t>information required from students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Students join classes by the invitation of their teacher only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Students cannot directly message one another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All communications are archived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Teacher has full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management control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Sub domains allow district administrators greater control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sz="20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3" name="Picture 5" descr="Group Create Screensho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2971800"/>
            <a:ext cx="3857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Join Group Screensho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962400"/>
            <a:ext cx="35337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ENStudents"/>
          <p:cNvPicPr>
            <a:picLocks noChangeAspect="1" noChangeArrowheads="1"/>
          </p:cNvPicPr>
          <p:nvPr/>
        </p:nvPicPr>
        <p:blipFill>
          <a:blip r:embed="rId6" cstate="print"/>
          <a:srcRect l="44037" r="11009"/>
          <a:stretch>
            <a:fillRect/>
          </a:stretch>
        </p:blipFill>
        <p:spPr bwMode="auto">
          <a:xfrm>
            <a:off x="5684838" y="625475"/>
            <a:ext cx="3072284" cy="24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5715000" y="4800600"/>
            <a:ext cx="438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hlink"/>
                </a:solidFill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Oval 6"/>
          <p:cNvSpPr>
            <a:spLocks noChangeArrowheads="1"/>
          </p:cNvSpPr>
          <p:nvPr/>
        </p:nvSpPr>
        <p:spPr bwMode="auto">
          <a:xfrm>
            <a:off x="2328863" y="3962400"/>
            <a:ext cx="1752600" cy="762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400">
              <a:ea typeface="MS PGothic"/>
              <a:cs typeface="MS PGothic"/>
            </a:endParaRPr>
          </a:p>
        </p:txBody>
      </p:sp>
      <p:sp>
        <p:nvSpPr>
          <p:cNvPr id="22532" name="Title 10"/>
          <p:cNvSpPr>
            <a:spLocks noGrp="1"/>
          </p:cNvSpPr>
          <p:nvPr>
            <p:ph type="title"/>
          </p:nvPr>
        </p:nvSpPr>
        <p:spPr bwMode="auto">
          <a:xfrm>
            <a:off x="0" y="762000"/>
            <a:ext cx="4648200" cy="434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Your Account</a:t>
            </a:r>
          </a:p>
        </p:txBody>
      </p:sp>
      <p:pic>
        <p:nvPicPr>
          <p:cNvPr id="22608" name="Picture 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71922">
            <a:off x="519113" y="1593850"/>
            <a:ext cx="3733800" cy="4191000"/>
          </a:xfrm>
          <a:prstGeom prst="rect">
            <a:avLst/>
          </a:prstGeom>
          <a:noFill/>
        </p:spPr>
      </p:pic>
      <p:sp>
        <p:nvSpPr>
          <p:cNvPr id="22610" name="Rectangle 82"/>
          <p:cNvSpPr>
            <a:spLocks noChangeArrowheads="1"/>
          </p:cNvSpPr>
          <p:nvPr/>
        </p:nvSpPr>
        <p:spPr bwMode="auto">
          <a:xfrm>
            <a:off x="5562600" y="5105400"/>
            <a:ext cx="3067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 </a:t>
            </a:r>
          </a:p>
        </p:txBody>
      </p:sp>
      <p:sp>
        <p:nvSpPr>
          <p:cNvPr id="22611" name="Rectangle 83"/>
          <p:cNvSpPr>
            <a:spLocks noChangeArrowheads="1"/>
          </p:cNvSpPr>
          <p:nvPr/>
        </p:nvSpPr>
        <p:spPr bwMode="auto">
          <a:xfrm>
            <a:off x="5334000" y="5105400"/>
            <a:ext cx="283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hlink"/>
                </a:solidFill>
              </a:rPr>
              <a:t>Individual School Codes</a:t>
            </a:r>
          </a:p>
        </p:txBody>
      </p:sp>
      <p:graphicFrame>
        <p:nvGraphicFramePr>
          <p:cNvPr id="22650" name="Group 122"/>
          <p:cNvGraphicFramePr>
            <a:graphicFrameLocks noGrp="1"/>
          </p:cNvGraphicFramePr>
          <p:nvPr/>
        </p:nvGraphicFramePr>
        <p:xfrm>
          <a:off x="4953000" y="5410200"/>
          <a:ext cx="3657600" cy="1447800"/>
        </p:xfrm>
        <a:graphic>
          <a:graphicData uri="http://schemas.openxmlformats.org/drawingml/2006/table">
            <a:tbl>
              <a:tblPr/>
              <a:tblGrid>
                <a:gridCol w="1911350"/>
                <a:gridCol w="174625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Hunt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6c8nsm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Fike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J2ar3f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Beddingfield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99ivff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651" name="Picture 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04800"/>
            <a:ext cx="4343400" cy="483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2" descr="Mr Roosevelt Feed Screensho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1063" y="1447800"/>
            <a:ext cx="5240337" cy="533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2" name="Rectangular Callout 17"/>
          <p:cNvSpPr>
            <a:spLocks noChangeArrowheads="1"/>
          </p:cNvSpPr>
          <p:nvPr/>
        </p:nvSpPr>
        <p:spPr bwMode="auto">
          <a:xfrm>
            <a:off x="152400" y="3505200"/>
            <a:ext cx="1676400" cy="914400"/>
          </a:xfrm>
          <a:prstGeom prst="wedgeRectCallout">
            <a:avLst>
              <a:gd name="adj1" fmla="val 73099"/>
              <a:gd name="adj2" fmla="val -35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3" name="Rectangular Callout 19"/>
          <p:cNvSpPr>
            <a:spLocks noChangeArrowheads="1"/>
          </p:cNvSpPr>
          <p:nvPr/>
        </p:nvSpPr>
        <p:spPr bwMode="auto">
          <a:xfrm>
            <a:off x="152400" y="5410200"/>
            <a:ext cx="1676400" cy="914400"/>
          </a:xfrm>
          <a:prstGeom prst="wedgeRectCallout">
            <a:avLst>
              <a:gd name="adj1" fmla="val 71740"/>
              <a:gd name="adj2" fmla="val -488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Join Subject and Content Communities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4" name="Rectangular Callout 20"/>
          <p:cNvSpPr>
            <a:spLocks noChangeArrowheads="1"/>
          </p:cNvSpPr>
          <p:nvPr/>
        </p:nvSpPr>
        <p:spPr bwMode="auto">
          <a:xfrm>
            <a:off x="7543800" y="1371600"/>
            <a:ext cx="1447800" cy="1600200"/>
          </a:xfrm>
          <a:prstGeom prst="wedgeRectCallout">
            <a:avLst>
              <a:gd name="adj1" fmla="val -78676"/>
              <a:gd name="adj2" fmla="val -4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Post assignments, reminders, polls, or discussion questions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</a:endParaRPr>
          </a:p>
        </p:txBody>
      </p:sp>
      <p:sp>
        <p:nvSpPr>
          <p:cNvPr id="12295" name="Rectangular Callout 21"/>
          <p:cNvSpPr>
            <a:spLocks noChangeArrowheads="1"/>
          </p:cNvSpPr>
          <p:nvPr/>
        </p:nvSpPr>
        <p:spPr bwMode="auto">
          <a:xfrm>
            <a:off x="7543800" y="3962400"/>
            <a:ext cx="1447800" cy="1676400"/>
          </a:xfrm>
          <a:prstGeom prst="wedgeRectCallout">
            <a:avLst>
              <a:gd name="adj1" fmla="val -83334"/>
              <a:gd name="adj2" fmla="val -2327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Encourage collaboration and participation in classroom discussions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1447800"/>
            <a:ext cx="1676400" cy="1219200"/>
          </a:xfrm>
          <a:prstGeom prst="wedgeRectCallout">
            <a:avLst>
              <a:gd name="adj1" fmla="val 190495"/>
              <a:gd name="adj2" fmla="val -30701"/>
            </a:avLst>
          </a:prstGeom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Store unlimited content for easy re-use and sharing</a:t>
            </a:r>
          </a:p>
          <a:p>
            <a:pPr algn="ctr" eaLnBrk="0" hangingPunct="0"/>
            <a:endParaRPr lang="en-US" sz="1600">
              <a:solidFill>
                <a:schemeClr val="bg1"/>
              </a:solidFill>
              <a:latin typeface="Calibri" pitchFamily="34" charset="0"/>
            </a:endParaRPr>
          </a:p>
          <a:p>
            <a:pPr algn="ctr" eaLnBrk="0" hangingPunct="0"/>
            <a:endParaRPr lang="en-US" sz="16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4583" name="Title 10"/>
          <p:cNvSpPr txBox="1">
            <a:spLocks/>
          </p:cNvSpPr>
          <p:nvPr/>
        </p:nvSpPr>
        <p:spPr bwMode="auto">
          <a:xfrm>
            <a:off x="457200" y="762000"/>
            <a:ext cx="82296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i="1">
                <a:solidFill>
                  <a:srgbClr val="17539C"/>
                </a:solidFill>
                <a:latin typeface="Calibri" pitchFamily="34" charset="0"/>
              </a:rPr>
              <a:t>Teacher Landing Page</a:t>
            </a:r>
          </a:p>
        </p:txBody>
      </p:sp>
      <p:sp>
        <p:nvSpPr>
          <p:cNvPr id="24584" name="TextBox 2"/>
          <p:cNvSpPr txBox="1">
            <a:spLocks noChangeArrowheads="1"/>
          </p:cNvSpPr>
          <p:nvPr/>
        </p:nvSpPr>
        <p:spPr bwMode="auto">
          <a:xfrm>
            <a:off x="228600" y="3505200"/>
            <a:ext cx="1447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Create Groups for Classes and Clubs</a:t>
            </a:r>
          </a:p>
          <a:p>
            <a:endParaRPr lang="en-US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2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latin typeface="Calibri" pitchFamily="34" charset="0"/>
              </a:rPr>
              <a:t>Student view</a:t>
            </a:r>
          </a:p>
        </p:txBody>
      </p:sp>
      <p:pic>
        <p:nvPicPr>
          <p:cNvPr id="2662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28800"/>
            <a:ext cx="73152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7" name="Group 12"/>
          <p:cNvGrpSpPr>
            <a:grpSpLocks/>
          </p:cNvGrpSpPr>
          <p:nvPr/>
        </p:nvGrpSpPr>
        <p:grpSpPr bwMode="auto">
          <a:xfrm>
            <a:off x="6629400" y="5181600"/>
            <a:ext cx="2286000" cy="1219200"/>
            <a:chOff x="6629400" y="5181600"/>
            <a:chExt cx="2286000" cy="1219200"/>
          </a:xfrm>
        </p:grpSpPr>
        <p:sp>
          <p:nvSpPr>
            <p:cNvPr id="6" name="Rectangular Callout 17"/>
            <p:cNvSpPr>
              <a:spLocks noChangeArrowheads="1"/>
            </p:cNvSpPr>
            <p:nvPr/>
          </p:nvSpPr>
          <p:spPr bwMode="auto">
            <a:xfrm>
              <a:off x="6629400" y="5181600"/>
              <a:ext cx="2286000" cy="1219200"/>
            </a:xfrm>
            <a:prstGeom prst="wedgeRectCallout">
              <a:avLst>
                <a:gd name="adj1" fmla="val -63323"/>
                <a:gd name="adj2" fmla="val -20674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629400" y="5257800"/>
              <a:ext cx="2286000" cy="107791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Students can only send messages to the entire group or directly to the teacher</a:t>
              </a:r>
            </a:p>
          </p:txBody>
        </p:sp>
      </p:grpSp>
      <p:grpSp>
        <p:nvGrpSpPr>
          <p:cNvPr id="26628" name="Group 11"/>
          <p:cNvGrpSpPr>
            <a:grpSpLocks/>
          </p:cNvGrpSpPr>
          <p:nvPr/>
        </p:nvGrpSpPr>
        <p:grpSpPr bwMode="auto">
          <a:xfrm>
            <a:off x="5791200" y="609600"/>
            <a:ext cx="3124200" cy="914400"/>
            <a:chOff x="5791200" y="609600"/>
            <a:chExt cx="3124200" cy="914400"/>
          </a:xfrm>
        </p:grpSpPr>
        <p:sp>
          <p:nvSpPr>
            <p:cNvPr id="5" name="Rectangular Callout 17"/>
            <p:cNvSpPr>
              <a:spLocks noChangeArrowheads="1"/>
            </p:cNvSpPr>
            <p:nvPr/>
          </p:nvSpPr>
          <p:spPr bwMode="auto">
            <a:xfrm>
              <a:off x="5791200" y="609600"/>
              <a:ext cx="3124200" cy="914400"/>
            </a:xfrm>
            <a:prstGeom prst="wedgeRectCallout">
              <a:avLst>
                <a:gd name="adj1" fmla="val -9762"/>
                <a:gd name="adj2" fmla="val 12526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67400" y="609600"/>
              <a:ext cx="2971800" cy="8302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Students receive notifications for new grades, new assignments, alerts or replies</a:t>
              </a:r>
            </a:p>
          </p:txBody>
        </p:sp>
      </p:grp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1981200"/>
            <a:ext cx="1295400" cy="1752600"/>
          </a:xfrm>
          <a:prstGeom prst="wedgeRectCallout">
            <a:avLst>
              <a:gd name="adj1" fmla="val 227281"/>
              <a:gd name="adj2" fmla="val -4554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057400"/>
            <a:ext cx="1219200" cy="157003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Unlimited storage for documents, videos and other resources</a:t>
            </a:r>
          </a:p>
        </p:txBody>
      </p:sp>
      <p:sp>
        <p:nvSpPr>
          <p:cNvPr id="10" name="Rectangular Callout 17"/>
          <p:cNvSpPr>
            <a:spLocks noChangeArrowheads="1"/>
          </p:cNvSpPr>
          <p:nvPr/>
        </p:nvSpPr>
        <p:spPr bwMode="auto">
          <a:xfrm>
            <a:off x="152400" y="5410200"/>
            <a:ext cx="1905000" cy="1219200"/>
          </a:xfrm>
          <a:prstGeom prst="wedgeRectCallout">
            <a:avLst>
              <a:gd name="adj1" fmla="val 65318"/>
              <a:gd name="adj2" fmla="val -16970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1752600" cy="10779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join groups, they cannot create them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3"/>
          <p:cNvSpPr>
            <a:spLocks noGrp="1"/>
          </p:cNvSpPr>
          <p:nvPr>
            <p:ph type="ctrTitle"/>
          </p:nvPr>
        </p:nvSpPr>
        <p:spPr bwMode="auto">
          <a:xfrm>
            <a:off x="762000" y="3606800"/>
            <a:ext cx="7577138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mtClean="0">
                <a:latin typeface="Franklin Gothic Book" pitchFamily="34" charset="0"/>
              </a:rPr>
              <a:t>For the Classroom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Update Your Account Settings</a:t>
            </a:r>
          </a:p>
        </p:txBody>
      </p:sp>
      <p:pic>
        <p:nvPicPr>
          <p:cNvPr id="29698" name="Picture 10" descr="AccountSetting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1600200"/>
            <a:ext cx="6313487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7772400" y="1676400"/>
            <a:ext cx="1273175" cy="914400"/>
          </a:xfrm>
          <a:prstGeom prst="wedgeRectCallout">
            <a:avLst>
              <a:gd name="adj1" fmla="val -97511"/>
              <a:gd name="adj2" fmla="val -382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Customize email or text notification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Rectangular Callout 17"/>
          <p:cNvSpPr>
            <a:spLocks noChangeArrowheads="1"/>
          </p:cNvSpPr>
          <p:nvPr/>
        </p:nvSpPr>
        <p:spPr bwMode="auto">
          <a:xfrm>
            <a:off x="7772400" y="3733800"/>
            <a:ext cx="1273175" cy="941388"/>
          </a:xfrm>
          <a:prstGeom prst="wedgeRectCallout">
            <a:avLst>
              <a:gd name="adj1" fmla="val -105270"/>
              <a:gd name="adj2" fmla="val -3316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your privacy settings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174625" y="1725613"/>
            <a:ext cx="1273175" cy="1474787"/>
          </a:xfrm>
          <a:prstGeom prst="wedgeRectCallout">
            <a:avLst>
              <a:gd name="adj1" fmla="val 67631"/>
              <a:gd name="adj2" fmla="val -169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ular Callout 17"/>
          <p:cNvSpPr>
            <a:spLocks noChangeArrowheads="1"/>
          </p:cNvSpPr>
          <p:nvPr/>
        </p:nvSpPr>
        <p:spPr bwMode="auto">
          <a:xfrm>
            <a:off x="0" y="3886200"/>
            <a:ext cx="1806575" cy="2438400"/>
          </a:xfrm>
          <a:prstGeom prst="wedgeRectCallout">
            <a:avLst>
              <a:gd name="adj1" fmla="val 166606"/>
              <a:gd name="adj2" fmla="val 325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1752600"/>
            <a:ext cx="1295400" cy="16002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Upload a photo or select an icon from our list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3962400"/>
            <a:ext cx="1524000" cy="253682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Select your School and connect with your peers. </a:t>
            </a:r>
            <a:r>
              <a:rPr lang="en-US" sz="1600">
                <a:solidFill>
                  <a:srgbClr val="FFFF66"/>
                </a:solidFill>
                <a:latin typeface="Calibri" pitchFamily="34" charset="0"/>
              </a:rPr>
              <a:t>THIS SHOULD REFLECT YOUR SCHOOL WITH USE OF THE CODE</a:t>
            </a:r>
          </a:p>
          <a:p>
            <a:endParaRPr lang="en-US" sz="1600">
              <a:solidFill>
                <a:srgbClr val="FFFF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2" grpId="0"/>
      <p:bldP spid="3" grpId="0"/>
    </p:bldLst>
  </p:timing>
</p:sld>
</file>

<file path=ppt/theme/theme1.xml><?xml version="1.0" encoding="utf-8"?>
<a:theme xmlns:a="http://schemas.openxmlformats.org/drawingml/2006/main" name="Edmodo_ClassicBlue_Theme_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Edmodo_ClassicBlue_Theme_2</Template>
  <TotalTime>244</TotalTime>
  <Words>980</Words>
  <Application>Microsoft Office PowerPoint</Application>
  <PresentationFormat>On-screen Show (4:3)</PresentationFormat>
  <Paragraphs>187</Paragraphs>
  <Slides>35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Design Template</vt:lpstr>
      </vt:variant>
      <vt:variant>
        <vt:i4>11</vt:i4>
      </vt:variant>
      <vt:variant>
        <vt:lpstr>Slide Titles</vt:lpstr>
      </vt:variant>
      <vt:variant>
        <vt:i4>35</vt:i4>
      </vt:variant>
    </vt:vector>
  </HeadingPairs>
  <TitlesOfParts>
    <vt:vector size="55" baseType="lpstr">
      <vt:lpstr>Arial</vt:lpstr>
      <vt:lpstr>Calibri</vt:lpstr>
      <vt:lpstr>MS PGothic</vt:lpstr>
      <vt:lpstr>Arial Bold</vt:lpstr>
      <vt:lpstr>Lucida Grande</vt:lpstr>
      <vt:lpstr>Corbel</vt:lpstr>
      <vt:lpstr>Franklin Gothic Book</vt:lpstr>
      <vt:lpstr>Adolphus</vt:lpstr>
      <vt:lpstr>Wingdings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A Guide for Getting Started</vt:lpstr>
      <vt:lpstr>What is Edmodo?</vt:lpstr>
      <vt:lpstr>Founded in late 2008, now transforming classrooms for millions of users worldwide</vt:lpstr>
      <vt:lpstr>Security</vt:lpstr>
      <vt:lpstr>Create Your Account</vt:lpstr>
      <vt:lpstr>Slide 6</vt:lpstr>
      <vt:lpstr>Student view</vt:lpstr>
      <vt:lpstr>For the Classroom</vt:lpstr>
      <vt:lpstr>Update Your Account Settings</vt:lpstr>
      <vt:lpstr>Create Your Profile</vt:lpstr>
      <vt:lpstr>Create a Group</vt:lpstr>
      <vt:lpstr>Student Sign-up</vt:lpstr>
      <vt:lpstr>Manage Groups</vt:lpstr>
      <vt:lpstr>Badges</vt:lpstr>
      <vt:lpstr>Parent Sign-up</vt:lpstr>
      <vt:lpstr>Parent View</vt:lpstr>
      <vt:lpstr>Post a Message</vt:lpstr>
      <vt:lpstr>Edmodo Library</vt:lpstr>
      <vt:lpstr>Create an Assignment</vt:lpstr>
      <vt:lpstr>Grading Assignments</vt:lpstr>
      <vt:lpstr>Create a Quiz</vt:lpstr>
      <vt:lpstr>Create and Add Questions</vt:lpstr>
      <vt:lpstr>Grading Quizzes</vt:lpstr>
      <vt:lpstr>Gradebook</vt:lpstr>
      <vt:lpstr>Calendar</vt:lpstr>
      <vt:lpstr>Mobile Access</vt:lpstr>
      <vt:lpstr>Professional Development</vt:lpstr>
      <vt:lpstr>Content and Subject Area Communities</vt:lpstr>
      <vt:lpstr>School and District Communities (for subdomains)</vt:lpstr>
      <vt:lpstr>Creating a PD Group</vt:lpstr>
      <vt:lpstr>Best Practices for Safe Networking</vt:lpstr>
      <vt:lpstr>First Steps for Getting Started</vt:lpstr>
      <vt:lpstr>Classroom Integration and Support</vt:lpstr>
      <vt:lpstr>What questions do you have?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Guide for Getting Started</dc:title>
  <dc:creator/>
  <cp:lastModifiedBy/>
  <cp:revision>2</cp:revision>
  <dcterms:created xsi:type="dcterms:W3CDTF">2011-04-29T15:43:48Z</dcterms:created>
  <dcterms:modified xsi:type="dcterms:W3CDTF">2012-02-27T19:51:56Z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